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Présenter JCSL Formations : organisme certifié Qualiopi, issu du monde associatif toulousain. Cette présentation suit la carte mentale de la formation : on part de la vue d'ensemble, puis on zoome sur chaque branche.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la carte mentale de la formation : au centre le projet de la structure, autour les quatre journées et deux fils transverses, les outils et la charte d'usage responsable de l'IA. Chaque branche est détaillée dans les diapositives suivantes.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Branche JOUR 1 de la carte mentale. Détailler les trois notions, puis les ateliers : chaque atelier s'applique au vrai projet de la structure. Terminer par l'exemple concret.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Branche JOUR 2 de la carte mentale. Détailler les trois notions, puis les ateliers : chaque atelier s'applique au vrai projet de la structure. Terminer par l'exemple concret.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Branche JOUR 3 de la carte mentale. Détailler les trois notions, puis les ateliers : chaque atelier s'applique au vrai projet de la structure. Terminer par l'exemple concret.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Branche JOUR 4 de la carte mentale. Détailler les trois notions, puis les ateliers : chaque atelier s'applique au vrai projet de la structure. Terminer par l'exemple concret.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Deux fils transverses traversent les quatre journées : la boîte à outils, et la charte d'usage responsable de l'IA que chaque structure adapte à son fonctionnement.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phrase de conclusion de la carte mentale : Cadrer, Planifier, Produire avec l'IA, Piloter. Rappeler les résultats de la session de juin 2026 : 96 % de réussite au quiz, 97 % de satisfaction.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montant pris en charge dépend de l'OPCO de chaque structure et de l'accord du FDVA. Proposer de vérifier ensemble les possibilités de financement lors de l'échange de besoins.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Proposer une date pour l'échange de besoins et laisser la présentation après la réunion.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3A"/>
        </a:solidFill>
      </p:bgPr>
    </p:bg>
    <p:spTree>
      <p:nvGrpSpPr>
        <p:cNvPr id="1" name=""/>
        <p:cNvGrpSpPr/>
        <p:nvPr/>
      </p:nvGrpSpPr>
      <p:grpSpPr>
        <a:xfrm>
          <a:off x="0" y="0"/>
          <a:ext cx="0" cy="0"/>
          <a:chOff x="0" y="0"/>
          <a:chExt cx="0" cy="0"/>
        </a:xfrm>
      </p:grpSpPr>
      <p:sp>
        <p:nvSpPr>
          <p:cNvPr id="2" name="Shape 0"/>
          <p:cNvSpPr/>
          <p:nvPr/>
        </p:nvSpPr>
        <p:spPr>
          <a:xfrm>
            <a:off x="5852160" y="1097280"/>
            <a:ext cx="1097280" cy="1463040"/>
          </a:xfrm>
          <a:prstGeom prst="line">
            <a:avLst/>
          </a:prstGeom>
          <a:noFill/>
          <a:ln w="15875">
            <a:solidFill>
              <a:srgbClr val="B8956A"/>
            </a:solidFill>
            <a:prstDash val="solid"/>
          </a:ln>
        </p:spPr>
      </p:sp>
      <p:sp>
        <p:nvSpPr>
          <p:cNvPr id="3" name="Shape 1"/>
          <p:cNvSpPr/>
          <p:nvPr/>
        </p:nvSpPr>
        <p:spPr>
          <a:xfrm flipH="1">
            <a:off x="6949440" y="1097280"/>
            <a:ext cx="1097280" cy="1463040"/>
          </a:xfrm>
          <a:prstGeom prst="line">
            <a:avLst/>
          </a:prstGeom>
          <a:noFill/>
          <a:ln w="15875">
            <a:solidFill>
              <a:srgbClr val="B8956A"/>
            </a:solidFill>
            <a:prstDash val="solid"/>
          </a:ln>
        </p:spPr>
      </p:sp>
      <p:sp>
        <p:nvSpPr>
          <p:cNvPr id="4" name="Shape 2"/>
          <p:cNvSpPr/>
          <p:nvPr/>
        </p:nvSpPr>
        <p:spPr>
          <a:xfrm>
            <a:off x="6949440" y="2560320"/>
            <a:ext cx="1463040" cy="914"/>
          </a:xfrm>
          <a:prstGeom prst="line">
            <a:avLst/>
          </a:prstGeom>
          <a:noFill/>
          <a:ln w="15875">
            <a:solidFill>
              <a:srgbClr val="B8956A"/>
            </a:solidFill>
            <a:prstDash val="solid"/>
          </a:ln>
        </p:spPr>
      </p:sp>
      <p:sp>
        <p:nvSpPr>
          <p:cNvPr id="5" name="Shape 3"/>
          <p:cNvSpPr/>
          <p:nvPr/>
        </p:nvSpPr>
        <p:spPr>
          <a:xfrm>
            <a:off x="6949440" y="2560320"/>
            <a:ext cx="1097280" cy="1463040"/>
          </a:xfrm>
          <a:prstGeom prst="line">
            <a:avLst/>
          </a:prstGeom>
          <a:noFill/>
          <a:ln w="15875">
            <a:solidFill>
              <a:srgbClr val="B8956A"/>
            </a:solidFill>
            <a:prstDash val="solid"/>
          </a:ln>
        </p:spPr>
      </p:sp>
      <p:sp>
        <p:nvSpPr>
          <p:cNvPr id="6" name="Shape 4"/>
          <p:cNvSpPr/>
          <p:nvPr/>
        </p:nvSpPr>
        <p:spPr>
          <a:xfrm flipH="1">
            <a:off x="5852160" y="2560320"/>
            <a:ext cx="1097280" cy="1463040"/>
          </a:xfrm>
          <a:prstGeom prst="line">
            <a:avLst/>
          </a:prstGeom>
          <a:noFill/>
          <a:ln w="15875">
            <a:solidFill>
              <a:srgbClr val="B8956A"/>
            </a:solidFill>
            <a:prstDash val="solid"/>
          </a:ln>
        </p:spPr>
      </p:sp>
      <p:sp>
        <p:nvSpPr>
          <p:cNvPr id="7" name="Shape 5"/>
          <p:cNvSpPr/>
          <p:nvPr/>
        </p:nvSpPr>
        <p:spPr>
          <a:xfrm>
            <a:off x="5486400" y="2560320"/>
            <a:ext cx="1463040" cy="914"/>
          </a:xfrm>
          <a:prstGeom prst="line">
            <a:avLst/>
          </a:prstGeom>
          <a:noFill/>
          <a:ln w="15875">
            <a:solidFill>
              <a:srgbClr val="B8956A"/>
            </a:solidFill>
            <a:prstDash val="solid"/>
          </a:ln>
        </p:spPr>
      </p:sp>
      <p:sp>
        <p:nvSpPr>
          <p:cNvPr id="8" name="Shape 6"/>
          <p:cNvSpPr/>
          <p:nvPr/>
        </p:nvSpPr>
        <p:spPr>
          <a:xfrm>
            <a:off x="5650992" y="896112"/>
            <a:ext cx="402336" cy="402336"/>
          </a:xfrm>
          <a:prstGeom prst="ellipse">
            <a:avLst/>
          </a:prstGeom>
          <a:solidFill>
            <a:srgbClr val="2F6B7C"/>
          </a:solidFill>
          <a:ln w="12700">
            <a:solidFill>
              <a:srgbClr val="B8956A"/>
            </a:solidFill>
            <a:prstDash val="solid"/>
          </a:ln>
        </p:spPr>
      </p:sp>
      <p:sp>
        <p:nvSpPr>
          <p:cNvPr id="9" name="Shape 7"/>
          <p:cNvSpPr/>
          <p:nvPr/>
        </p:nvSpPr>
        <p:spPr>
          <a:xfrm>
            <a:off x="7845552" y="896112"/>
            <a:ext cx="402336" cy="402336"/>
          </a:xfrm>
          <a:prstGeom prst="ellipse">
            <a:avLst/>
          </a:prstGeom>
          <a:solidFill>
            <a:srgbClr val="9A7440"/>
          </a:solidFill>
          <a:ln w="12700">
            <a:solidFill>
              <a:srgbClr val="B8956A"/>
            </a:solidFill>
            <a:prstDash val="solid"/>
          </a:ln>
        </p:spPr>
      </p:sp>
      <p:sp>
        <p:nvSpPr>
          <p:cNvPr id="10" name="Shape 8"/>
          <p:cNvSpPr/>
          <p:nvPr/>
        </p:nvSpPr>
        <p:spPr>
          <a:xfrm>
            <a:off x="8211312" y="2359152"/>
            <a:ext cx="402336" cy="402336"/>
          </a:xfrm>
          <a:prstGeom prst="ellipse">
            <a:avLst/>
          </a:prstGeom>
          <a:solidFill>
            <a:srgbClr val="B0583A"/>
          </a:solidFill>
          <a:ln w="12700">
            <a:solidFill>
              <a:srgbClr val="B8956A"/>
            </a:solidFill>
            <a:prstDash val="solid"/>
          </a:ln>
        </p:spPr>
      </p:sp>
      <p:sp>
        <p:nvSpPr>
          <p:cNvPr id="11" name="Shape 9"/>
          <p:cNvSpPr/>
          <p:nvPr/>
        </p:nvSpPr>
        <p:spPr>
          <a:xfrm>
            <a:off x="7845552" y="3822192"/>
            <a:ext cx="402336" cy="402336"/>
          </a:xfrm>
          <a:prstGeom prst="ellipse">
            <a:avLst/>
          </a:prstGeom>
          <a:solidFill>
            <a:srgbClr val="4F7A4A"/>
          </a:solidFill>
          <a:ln w="12700">
            <a:solidFill>
              <a:srgbClr val="B8956A"/>
            </a:solidFill>
            <a:prstDash val="solid"/>
          </a:ln>
        </p:spPr>
      </p:sp>
      <p:sp>
        <p:nvSpPr>
          <p:cNvPr id="12" name="Shape 10"/>
          <p:cNvSpPr/>
          <p:nvPr/>
        </p:nvSpPr>
        <p:spPr>
          <a:xfrm>
            <a:off x="5650992" y="3822192"/>
            <a:ext cx="402336" cy="402336"/>
          </a:xfrm>
          <a:prstGeom prst="ellipse">
            <a:avLst/>
          </a:prstGeom>
          <a:solidFill>
            <a:srgbClr val="5A6572"/>
          </a:solidFill>
          <a:ln w="12700">
            <a:solidFill>
              <a:srgbClr val="B8956A"/>
            </a:solidFill>
            <a:prstDash val="solid"/>
          </a:ln>
        </p:spPr>
      </p:sp>
      <p:sp>
        <p:nvSpPr>
          <p:cNvPr id="13" name="Shape 11"/>
          <p:cNvSpPr/>
          <p:nvPr/>
        </p:nvSpPr>
        <p:spPr>
          <a:xfrm>
            <a:off x="5285232" y="2359152"/>
            <a:ext cx="402336" cy="402336"/>
          </a:xfrm>
          <a:prstGeom prst="ellipse">
            <a:avLst/>
          </a:prstGeom>
          <a:solidFill>
            <a:srgbClr val="B8956A"/>
          </a:solidFill>
          <a:ln w="12700">
            <a:solidFill>
              <a:srgbClr val="B8956A"/>
            </a:solidFill>
            <a:prstDash val="solid"/>
          </a:ln>
        </p:spPr>
      </p:sp>
      <p:sp>
        <p:nvSpPr>
          <p:cNvPr id="14" name="Shape 12"/>
          <p:cNvSpPr/>
          <p:nvPr/>
        </p:nvSpPr>
        <p:spPr>
          <a:xfrm>
            <a:off x="6537960" y="2148840"/>
            <a:ext cx="822960" cy="822960"/>
          </a:xfrm>
          <a:prstGeom prst="ellipse">
            <a:avLst/>
          </a:prstGeom>
          <a:solidFill>
            <a:srgbClr val="B8956A"/>
          </a:solidFill>
          <a:ln w="12700">
            <a:solidFill>
              <a:srgbClr val="B8956A"/>
            </a:solidFill>
            <a:prstDash val="solid"/>
          </a:ln>
        </p:spPr>
      </p:sp>
      <p:sp>
        <p:nvSpPr>
          <p:cNvPr id="15" name="Text 13"/>
          <p:cNvSpPr txBox="1"/>
          <p:nvPr/>
        </p:nvSpPr>
        <p:spPr>
          <a:xfrm>
            <a:off x="457200" y="914400"/>
            <a:ext cx="4754880" cy="274320"/>
          </a:xfrm>
          <a:prstGeom prst="rect">
            <a:avLst/>
          </a:prstGeom>
          <a:noFill/>
          <a:ln/>
        </p:spPr>
        <p:txBody>
          <a:bodyPr wrap="square" lIns="0" tIns="0" rIns="0" bIns="0" rtlCol="0" anchor="t"/>
          <a:lstStyle/>
          <a:p>
            <a:pPr algn="l" indent="0" marL="0">
              <a:lnSpc>
                <a:spcPct val="110000"/>
              </a:lnSpc>
              <a:buNone/>
            </a:pPr>
            <a:r>
              <a:rPr lang="en-US" sz="1000" b="1" spc="200" kern="0" dirty="0">
                <a:solidFill>
                  <a:srgbClr val="B8956A"/>
                </a:solidFill>
                <a:latin typeface="Arial" pitchFamily="34" charset="0"/>
                <a:ea typeface="Arial" pitchFamily="34" charset="-122"/>
                <a:cs typeface="Arial" pitchFamily="34" charset="-120"/>
              </a:rPr>
              <a:t>JCSL FORMATIONS · ASSOCIATIONS ET CLUBS</a:t>
            </a:r>
            <a:endParaRPr lang="en-US" sz="1000" dirty="0"/>
          </a:p>
        </p:txBody>
      </p:sp>
      <p:sp>
        <p:nvSpPr>
          <p:cNvPr id="16" name="Text 14"/>
          <p:cNvSpPr txBox="1"/>
          <p:nvPr/>
        </p:nvSpPr>
        <p:spPr>
          <a:xfrm>
            <a:off x="457200" y="1280160"/>
            <a:ext cx="4846320" cy="1371600"/>
          </a:xfrm>
          <a:prstGeom prst="rect">
            <a:avLst/>
          </a:prstGeom>
          <a:noFill/>
          <a:ln/>
        </p:spPr>
        <p:txBody>
          <a:bodyPr wrap="square" lIns="0" tIns="0" rIns="0" bIns="0" rtlCol="0" anchor="t"/>
          <a:lstStyle/>
          <a:p>
            <a:pPr algn="l" indent="0" marL="0">
              <a:lnSpc>
                <a:spcPct val="95000"/>
              </a:lnSpc>
              <a:buNone/>
            </a:pPr>
            <a:r>
              <a:rPr lang="en-US" sz="3600" b="1" dirty="0">
                <a:solidFill>
                  <a:srgbClr val="F6F3EE"/>
                </a:solidFill>
                <a:latin typeface="Arial" pitchFamily="34" charset="0"/>
                <a:ea typeface="Arial" pitchFamily="34" charset="-122"/>
                <a:cs typeface="Arial" pitchFamily="34" charset="-120"/>
              </a:rPr>
              <a:t>L'IA AU SERVICE DE VOTRE PROJET</a:t>
            </a:r>
            <a:endParaRPr lang="en-US" sz="3600" dirty="0"/>
          </a:p>
        </p:txBody>
      </p:sp>
      <p:sp>
        <p:nvSpPr>
          <p:cNvPr id="17" name="Text 15"/>
          <p:cNvSpPr txBox="1"/>
          <p:nvPr/>
        </p:nvSpPr>
        <p:spPr>
          <a:xfrm>
            <a:off x="457200" y="2743200"/>
            <a:ext cx="4572000" cy="640080"/>
          </a:xfrm>
          <a:prstGeom prst="rect">
            <a:avLst/>
          </a:prstGeom>
          <a:noFill/>
          <a:ln/>
        </p:spPr>
        <p:txBody>
          <a:bodyPr wrap="square" lIns="0" tIns="0" rIns="0" bIns="0" rtlCol="0" anchor="t"/>
          <a:lstStyle/>
          <a:p>
            <a:pPr algn="l" indent="0" marL="0">
              <a:lnSpc>
                <a:spcPct val="125000"/>
              </a:lnSpc>
              <a:buNone/>
            </a:pPr>
            <a:r>
              <a:rPr lang="en-US" sz="1400" dirty="0">
                <a:solidFill>
                  <a:srgbClr val="C9D3DD"/>
                </a:solidFill>
                <a:latin typeface="Arial" pitchFamily="34" charset="0"/>
                <a:ea typeface="Arial" pitchFamily="34" charset="-122"/>
                <a:cs typeface="Arial" pitchFamily="34" charset="-120"/>
              </a:rPr>
              <a:t>La formation en carte mentale : tout ce que votre équipe apprend, en un coup d’œil.</a:t>
            </a:r>
            <a:endParaRPr lang="en-US" sz="1400" dirty="0"/>
          </a:p>
        </p:txBody>
      </p:sp>
      <p:sp>
        <p:nvSpPr>
          <p:cNvPr id="18" name="Shape 16"/>
          <p:cNvSpPr/>
          <p:nvPr/>
        </p:nvSpPr>
        <p:spPr>
          <a:xfrm>
            <a:off x="457200" y="3703320"/>
            <a:ext cx="1920240" cy="329184"/>
          </a:xfrm>
          <a:prstGeom prst="roundRect">
            <a:avLst>
              <a:gd name="adj" fmla="val 50000"/>
            </a:avLst>
          </a:prstGeom>
          <a:ln w="12700">
            <a:solidFill>
              <a:srgbClr val="B8956A"/>
            </a:solidFill>
            <a:prstDash val="solid"/>
          </a:ln>
        </p:spPr>
      </p:sp>
      <p:sp>
        <p:nvSpPr>
          <p:cNvPr id="19" name="Text 17"/>
          <p:cNvSpPr txBox="1"/>
          <p:nvPr/>
        </p:nvSpPr>
        <p:spPr>
          <a:xfrm>
            <a:off x="457200" y="3703320"/>
            <a:ext cx="1920240" cy="329184"/>
          </a:xfrm>
          <a:prstGeom prst="rect">
            <a:avLst/>
          </a:prstGeom>
          <a:noFill/>
          <a:ln/>
        </p:spPr>
        <p:txBody>
          <a:bodyPr wrap="square" lIns="0" tIns="0" rIns="0" bIns="0" rtlCol="0" anchor="ctr"/>
          <a:lstStyle/>
          <a:p>
            <a:pPr algn="ctr" indent="0" marL="0">
              <a:lnSpc>
                <a:spcPct val="110000"/>
              </a:lnSpc>
              <a:buNone/>
            </a:pPr>
            <a:r>
              <a:rPr lang="en-US" sz="1000" dirty="0">
                <a:solidFill>
                  <a:srgbClr val="F6F3EE"/>
                </a:solidFill>
                <a:latin typeface="Arial" pitchFamily="34" charset="0"/>
                <a:ea typeface="Arial" pitchFamily="34" charset="-122"/>
                <a:cs typeface="Arial" pitchFamily="34" charset="-120"/>
              </a:rPr>
              <a:t>Organisme certifié Qualiopi</a:t>
            </a:r>
            <a:endParaRPr lang="en-US" sz="1000" dirty="0"/>
          </a:p>
        </p:txBody>
      </p:sp>
      <p:sp>
        <p:nvSpPr>
          <p:cNvPr id="20" name="Shape 18"/>
          <p:cNvSpPr/>
          <p:nvPr/>
        </p:nvSpPr>
        <p:spPr>
          <a:xfrm>
            <a:off x="2514600" y="3703320"/>
            <a:ext cx="2514600" cy="329184"/>
          </a:xfrm>
          <a:prstGeom prst="roundRect">
            <a:avLst>
              <a:gd name="adj" fmla="val 50000"/>
            </a:avLst>
          </a:prstGeom>
          <a:ln w="12700">
            <a:solidFill>
              <a:srgbClr val="B8956A"/>
            </a:solidFill>
            <a:prstDash val="solid"/>
          </a:ln>
        </p:spPr>
      </p:sp>
      <p:sp>
        <p:nvSpPr>
          <p:cNvPr id="21" name="Text 19"/>
          <p:cNvSpPr txBox="1"/>
          <p:nvPr/>
        </p:nvSpPr>
        <p:spPr>
          <a:xfrm>
            <a:off x="2514600" y="3703320"/>
            <a:ext cx="2514600" cy="329184"/>
          </a:xfrm>
          <a:prstGeom prst="rect">
            <a:avLst/>
          </a:prstGeom>
          <a:noFill/>
          <a:ln/>
        </p:spPr>
        <p:txBody>
          <a:bodyPr wrap="square" lIns="0" tIns="0" rIns="0" bIns="0" rtlCol="0" anchor="ctr"/>
          <a:lstStyle/>
          <a:p>
            <a:pPr algn="ctr" indent="0" marL="0">
              <a:lnSpc>
                <a:spcPct val="110000"/>
              </a:lnSpc>
              <a:buNone/>
            </a:pPr>
            <a:r>
              <a:rPr lang="en-US" sz="1000" dirty="0">
                <a:solidFill>
                  <a:srgbClr val="F6F3EE"/>
                </a:solidFill>
                <a:latin typeface="Arial" pitchFamily="34" charset="0"/>
                <a:ea typeface="Arial" pitchFamily="34" charset="-122"/>
                <a:cs typeface="Arial" pitchFamily="34" charset="-120"/>
              </a:rPr>
              <a:t>Sur mesure · jusqu’à 100 % financée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E"/>
        </a:solidFill>
      </p:bgPr>
    </p:bg>
    <p:spTree>
      <p:nvGrpSpPr>
        <p:cNvPr id="1" name=""/>
        <p:cNvGrpSpPr/>
        <p:nvPr/>
      </p:nvGrpSpPr>
      <p:grpSpPr>
        <a:xfrm>
          <a:off x="0" y="0"/>
          <a:ext cx="0" cy="0"/>
          <a:chOff x="0" y="0"/>
          <a:chExt cx="0" cy="0"/>
        </a:xfrm>
      </p:grpSpPr>
      <p:sp>
        <p:nvSpPr>
          <p:cNvPr id="2" name="Text 0"/>
          <p:cNvSpPr txBox="1"/>
          <p:nvPr/>
        </p:nvSpPr>
        <p:spPr>
          <a:xfrm>
            <a:off x="457200" y="228600"/>
            <a:ext cx="8229600" cy="320040"/>
          </a:xfrm>
          <a:prstGeom prst="rect">
            <a:avLst/>
          </a:prstGeom>
          <a:noFill/>
          <a:ln/>
        </p:spPr>
        <p:txBody>
          <a:bodyPr wrap="square" lIns="0" tIns="0" rIns="0" bIns="0" rtlCol="0" anchor="t"/>
          <a:lstStyle/>
          <a:p>
            <a:pPr algn="l" indent="0" marL="0">
              <a:lnSpc>
                <a:spcPct val="110000"/>
              </a:lnSpc>
              <a:buNone/>
            </a:pPr>
            <a:r>
              <a:rPr lang="en-US" sz="1600" b="1" dirty="0">
                <a:solidFill>
                  <a:srgbClr val="1B2A3A"/>
                </a:solidFill>
                <a:latin typeface="Arial" pitchFamily="34" charset="0"/>
                <a:ea typeface="Arial" pitchFamily="34" charset="-122"/>
                <a:cs typeface="Arial" pitchFamily="34" charset="-120"/>
              </a:rPr>
              <a:t>LA FORMATION EN UN COUP D'ŒIL</a:t>
            </a:r>
            <a:endParaRPr lang="en-US" sz="1600" dirty="0"/>
          </a:p>
        </p:txBody>
      </p:sp>
      <p:sp>
        <p:nvSpPr>
          <p:cNvPr id="3" name="Shape 1"/>
          <p:cNvSpPr/>
          <p:nvPr/>
        </p:nvSpPr>
        <p:spPr>
          <a:xfrm>
            <a:off x="1508760" y="1234440"/>
            <a:ext cx="3063240" cy="1463040"/>
          </a:xfrm>
          <a:prstGeom prst="line">
            <a:avLst/>
          </a:prstGeom>
          <a:noFill/>
          <a:ln w="28575">
            <a:solidFill>
              <a:srgbClr val="B8A88E"/>
            </a:solidFill>
            <a:prstDash val="solid"/>
          </a:ln>
        </p:spPr>
      </p:sp>
      <p:sp>
        <p:nvSpPr>
          <p:cNvPr id="4" name="Shape 2"/>
          <p:cNvSpPr/>
          <p:nvPr/>
        </p:nvSpPr>
        <p:spPr>
          <a:xfrm>
            <a:off x="4572000" y="1143000"/>
            <a:ext cx="914" cy="1554480"/>
          </a:xfrm>
          <a:prstGeom prst="line">
            <a:avLst/>
          </a:prstGeom>
          <a:noFill/>
          <a:ln w="28575">
            <a:solidFill>
              <a:srgbClr val="B8A88E"/>
            </a:solidFill>
            <a:prstDash val="solid"/>
          </a:ln>
        </p:spPr>
      </p:sp>
      <p:sp>
        <p:nvSpPr>
          <p:cNvPr id="5" name="Shape 3"/>
          <p:cNvSpPr/>
          <p:nvPr/>
        </p:nvSpPr>
        <p:spPr>
          <a:xfrm flipH="1">
            <a:off x="4572000" y="1234440"/>
            <a:ext cx="3063240" cy="1463040"/>
          </a:xfrm>
          <a:prstGeom prst="line">
            <a:avLst/>
          </a:prstGeom>
          <a:noFill/>
          <a:ln w="28575">
            <a:solidFill>
              <a:srgbClr val="B8A88E"/>
            </a:solidFill>
            <a:prstDash val="solid"/>
          </a:ln>
        </p:spPr>
      </p:sp>
      <p:sp>
        <p:nvSpPr>
          <p:cNvPr id="6" name="Shape 4"/>
          <p:cNvSpPr/>
          <p:nvPr/>
        </p:nvSpPr>
        <p:spPr>
          <a:xfrm>
            <a:off x="4572000" y="2697480"/>
            <a:ext cx="3063240" cy="1417320"/>
          </a:xfrm>
          <a:prstGeom prst="line">
            <a:avLst/>
          </a:prstGeom>
          <a:noFill/>
          <a:ln w="28575">
            <a:solidFill>
              <a:srgbClr val="B8A88E"/>
            </a:solidFill>
            <a:prstDash val="solid"/>
          </a:ln>
        </p:spPr>
      </p:sp>
      <p:sp>
        <p:nvSpPr>
          <p:cNvPr id="7" name="Shape 5"/>
          <p:cNvSpPr/>
          <p:nvPr/>
        </p:nvSpPr>
        <p:spPr>
          <a:xfrm>
            <a:off x="4572000" y="2697480"/>
            <a:ext cx="914" cy="1554480"/>
          </a:xfrm>
          <a:prstGeom prst="line">
            <a:avLst/>
          </a:prstGeom>
          <a:noFill/>
          <a:ln w="28575">
            <a:solidFill>
              <a:srgbClr val="B8A88E"/>
            </a:solidFill>
            <a:prstDash val="solid"/>
          </a:ln>
        </p:spPr>
      </p:sp>
      <p:sp>
        <p:nvSpPr>
          <p:cNvPr id="8" name="Shape 6"/>
          <p:cNvSpPr/>
          <p:nvPr/>
        </p:nvSpPr>
        <p:spPr>
          <a:xfrm flipH="1">
            <a:off x="1508760" y="2697480"/>
            <a:ext cx="3063240" cy="1417320"/>
          </a:xfrm>
          <a:prstGeom prst="line">
            <a:avLst/>
          </a:prstGeom>
          <a:noFill/>
          <a:ln w="28575">
            <a:solidFill>
              <a:srgbClr val="B8A88E"/>
            </a:solidFill>
            <a:prstDash val="solid"/>
          </a:ln>
        </p:spPr>
      </p:sp>
      <p:sp>
        <p:nvSpPr>
          <p:cNvPr id="9" name="Shape 7"/>
          <p:cNvSpPr/>
          <p:nvPr/>
        </p:nvSpPr>
        <p:spPr>
          <a:xfrm>
            <a:off x="365760" y="731520"/>
            <a:ext cx="2286000" cy="1005840"/>
          </a:xfrm>
          <a:prstGeom prst="roundRect">
            <a:avLst>
              <a:gd name="adj" fmla="val 10909"/>
            </a:avLst>
          </a:prstGeom>
          <a:solidFill>
            <a:srgbClr val="2F6B7C"/>
          </a:solidFill>
          <a:ln w="6350">
            <a:solidFill>
              <a:srgbClr val="2F6B7C"/>
            </a:solidFill>
            <a:prstDash val="solid"/>
          </a:ln>
        </p:spPr>
      </p:sp>
      <p:sp>
        <p:nvSpPr>
          <p:cNvPr id="10" name="Text 8"/>
          <p:cNvSpPr txBox="1"/>
          <p:nvPr/>
        </p:nvSpPr>
        <p:spPr>
          <a:xfrm>
            <a:off x="438912" y="731520"/>
            <a:ext cx="2139696" cy="100584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9E1D2"/>
                </a:solidFill>
                <a:latin typeface="Arial" pitchFamily="34" charset="0"/>
                <a:ea typeface="Arial" pitchFamily="34" charset="-122"/>
                <a:cs typeface="Arial" pitchFamily="34" charset="-120"/>
              </a:rPr>
              <a:t>JOUR 1</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Fondamentaux du projet</a:t>
            </a:r>
            <a:endParaRPr lang="en-US" sz="800" dirty="0"/>
          </a:p>
          <a:p>
            <a:pPr algn="ctr" indent="0" marL="0">
              <a:lnSpc>
                <a:spcPct val="105000"/>
              </a:lnSpc>
              <a:buNone/>
            </a:pPr>
            <a:r>
              <a:rPr lang="en-US" sz="900" dirty="0">
                <a:solidFill>
                  <a:srgbClr val="E9E1D2"/>
                </a:solidFill>
                <a:latin typeface="Arial" pitchFamily="34" charset="0"/>
                <a:ea typeface="Arial" pitchFamily="34" charset="-122"/>
                <a:cs typeface="Arial" pitchFamily="34" charset="-120"/>
              </a:rPr>
              <a:t>Cadrage · SMART · SWOT</a:t>
            </a:r>
            <a:endParaRPr lang="en-US" sz="800" dirty="0"/>
          </a:p>
        </p:txBody>
      </p:sp>
      <p:sp>
        <p:nvSpPr>
          <p:cNvPr id="11" name="Shape 9"/>
          <p:cNvSpPr/>
          <p:nvPr/>
        </p:nvSpPr>
        <p:spPr>
          <a:xfrm>
            <a:off x="3429000" y="640080"/>
            <a:ext cx="2286000" cy="1005840"/>
          </a:xfrm>
          <a:prstGeom prst="roundRect">
            <a:avLst>
              <a:gd name="adj" fmla="val 10909"/>
            </a:avLst>
          </a:prstGeom>
          <a:solidFill>
            <a:srgbClr val="9A7440"/>
          </a:solidFill>
          <a:ln w="6350">
            <a:solidFill>
              <a:srgbClr val="9A7440"/>
            </a:solidFill>
            <a:prstDash val="solid"/>
          </a:ln>
        </p:spPr>
      </p:sp>
      <p:sp>
        <p:nvSpPr>
          <p:cNvPr id="12" name="Text 10"/>
          <p:cNvSpPr txBox="1"/>
          <p:nvPr/>
        </p:nvSpPr>
        <p:spPr>
          <a:xfrm>
            <a:off x="3502152" y="640080"/>
            <a:ext cx="2139696" cy="100584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9E1D2"/>
                </a:solidFill>
                <a:latin typeface="Arial" pitchFamily="34" charset="0"/>
                <a:ea typeface="Arial" pitchFamily="34" charset="-122"/>
                <a:cs typeface="Arial" pitchFamily="34" charset="-120"/>
              </a:rPr>
              <a:t>JOUR 2</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Planification &amp; outils IA</a:t>
            </a:r>
            <a:endParaRPr lang="en-US" sz="800" dirty="0"/>
          </a:p>
          <a:p>
            <a:pPr algn="ctr" indent="0" marL="0">
              <a:lnSpc>
                <a:spcPct val="105000"/>
              </a:lnSpc>
              <a:buNone/>
            </a:pPr>
            <a:r>
              <a:rPr lang="en-US" sz="900" dirty="0">
                <a:solidFill>
                  <a:srgbClr val="E9E1D2"/>
                </a:solidFill>
                <a:latin typeface="Arial" pitchFamily="34" charset="0"/>
                <a:ea typeface="Arial" pitchFamily="34" charset="-122"/>
                <a:cs typeface="Arial" pitchFamily="34" charset="-120"/>
              </a:rPr>
              <a:t>WBS · RACI · Notion / Trello</a:t>
            </a:r>
            <a:endParaRPr lang="en-US" sz="800" dirty="0"/>
          </a:p>
        </p:txBody>
      </p:sp>
      <p:sp>
        <p:nvSpPr>
          <p:cNvPr id="13" name="Shape 11"/>
          <p:cNvSpPr/>
          <p:nvPr/>
        </p:nvSpPr>
        <p:spPr>
          <a:xfrm>
            <a:off x="6492240" y="731520"/>
            <a:ext cx="2286000" cy="1005840"/>
          </a:xfrm>
          <a:prstGeom prst="roundRect">
            <a:avLst>
              <a:gd name="adj" fmla="val 10909"/>
            </a:avLst>
          </a:prstGeom>
          <a:solidFill>
            <a:srgbClr val="B0583A"/>
          </a:solidFill>
          <a:ln w="6350">
            <a:solidFill>
              <a:srgbClr val="B0583A"/>
            </a:solidFill>
            <a:prstDash val="solid"/>
          </a:ln>
        </p:spPr>
      </p:sp>
      <p:sp>
        <p:nvSpPr>
          <p:cNvPr id="14" name="Text 12"/>
          <p:cNvSpPr txBox="1"/>
          <p:nvPr/>
        </p:nvSpPr>
        <p:spPr>
          <a:xfrm>
            <a:off x="6565392" y="731520"/>
            <a:ext cx="2139696" cy="100584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9E1D2"/>
                </a:solidFill>
                <a:latin typeface="Arial" pitchFamily="34" charset="0"/>
                <a:ea typeface="Arial" pitchFamily="34" charset="-122"/>
                <a:cs typeface="Arial" pitchFamily="34" charset="-120"/>
              </a:rPr>
              <a:t>JOUR 3</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IA générative en pratique</a:t>
            </a:r>
            <a:endParaRPr lang="en-US" sz="800" dirty="0"/>
          </a:p>
          <a:p>
            <a:pPr algn="ctr" indent="0" marL="0">
              <a:lnSpc>
                <a:spcPct val="105000"/>
              </a:lnSpc>
              <a:buNone/>
            </a:pPr>
            <a:r>
              <a:rPr lang="en-US" sz="900" dirty="0">
                <a:solidFill>
                  <a:srgbClr val="E9E1D2"/>
                </a:solidFill>
                <a:latin typeface="Arial" pitchFamily="34" charset="0"/>
                <a:ea typeface="Arial" pitchFamily="34" charset="-122"/>
                <a:cs typeface="Arial" pitchFamily="34" charset="-120"/>
              </a:rPr>
              <a:t>ChatGPT · Claude · Canva</a:t>
            </a:r>
            <a:endParaRPr lang="en-US" sz="800" dirty="0"/>
          </a:p>
        </p:txBody>
      </p:sp>
      <p:sp>
        <p:nvSpPr>
          <p:cNvPr id="15" name="Shape 13"/>
          <p:cNvSpPr/>
          <p:nvPr/>
        </p:nvSpPr>
        <p:spPr>
          <a:xfrm>
            <a:off x="6492240" y="3611880"/>
            <a:ext cx="2286000" cy="1005840"/>
          </a:xfrm>
          <a:prstGeom prst="roundRect">
            <a:avLst>
              <a:gd name="adj" fmla="val 10909"/>
            </a:avLst>
          </a:prstGeom>
          <a:solidFill>
            <a:srgbClr val="4F7A4A"/>
          </a:solidFill>
          <a:ln w="6350">
            <a:solidFill>
              <a:srgbClr val="4F7A4A"/>
            </a:solidFill>
            <a:prstDash val="solid"/>
          </a:ln>
        </p:spPr>
      </p:sp>
      <p:sp>
        <p:nvSpPr>
          <p:cNvPr id="16" name="Text 14"/>
          <p:cNvSpPr txBox="1"/>
          <p:nvPr/>
        </p:nvSpPr>
        <p:spPr>
          <a:xfrm>
            <a:off x="6565392" y="3611880"/>
            <a:ext cx="2139696" cy="100584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9E1D2"/>
                </a:solidFill>
                <a:latin typeface="Arial" pitchFamily="34" charset="0"/>
                <a:ea typeface="Arial" pitchFamily="34" charset="-122"/>
                <a:cs typeface="Arial" pitchFamily="34" charset="-120"/>
              </a:rPr>
              <a:t>JOUR 4</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Plan d'action &amp; mise en œuvre</a:t>
            </a:r>
            <a:endParaRPr lang="en-US" sz="800" dirty="0"/>
          </a:p>
          <a:p>
            <a:pPr algn="ctr" indent="0" marL="0">
              <a:lnSpc>
                <a:spcPct val="105000"/>
              </a:lnSpc>
              <a:buNone/>
            </a:pPr>
            <a:r>
              <a:rPr lang="en-US" sz="900" dirty="0">
                <a:solidFill>
                  <a:srgbClr val="E9E1D2"/>
                </a:solidFill>
                <a:latin typeface="Arial" pitchFamily="34" charset="0"/>
                <a:ea typeface="Arial" pitchFamily="34" charset="-122"/>
                <a:cs typeface="Arial" pitchFamily="34" charset="-120"/>
              </a:rPr>
              <a:t>QQQC · KPI · 5 actions</a:t>
            </a:r>
            <a:endParaRPr lang="en-US" sz="800" dirty="0"/>
          </a:p>
        </p:txBody>
      </p:sp>
      <p:sp>
        <p:nvSpPr>
          <p:cNvPr id="17" name="Shape 15"/>
          <p:cNvSpPr/>
          <p:nvPr/>
        </p:nvSpPr>
        <p:spPr>
          <a:xfrm>
            <a:off x="3429000" y="3749040"/>
            <a:ext cx="2286000" cy="1005840"/>
          </a:xfrm>
          <a:prstGeom prst="roundRect">
            <a:avLst>
              <a:gd name="adj" fmla="val 10909"/>
            </a:avLst>
          </a:prstGeom>
          <a:solidFill>
            <a:srgbClr val="1B2A3A"/>
          </a:solidFill>
          <a:ln w="6350">
            <a:solidFill>
              <a:srgbClr val="1B2A3A"/>
            </a:solidFill>
            <a:prstDash val="solid"/>
          </a:ln>
        </p:spPr>
      </p:sp>
      <p:sp>
        <p:nvSpPr>
          <p:cNvPr id="18" name="Text 16"/>
          <p:cNvSpPr txBox="1"/>
          <p:nvPr/>
        </p:nvSpPr>
        <p:spPr>
          <a:xfrm>
            <a:off x="3502152" y="3749040"/>
            <a:ext cx="2139696" cy="100584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9E1D2"/>
                </a:solidFill>
                <a:latin typeface="Arial" pitchFamily="34" charset="0"/>
                <a:ea typeface="Arial" pitchFamily="34" charset="-122"/>
                <a:cs typeface="Arial" pitchFamily="34" charset="-120"/>
              </a:rPr>
              <a:t>TRANSVERSE</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Charte IA</a:t>
            </a:r>
            <a:endParaRPr lang="en-US" sz="800" dirty="0"/>
          </a:p>
          <a:p>
            <a:pPr algn="ctr" indent="0" marL="0">
              <a:lnSpc>
                <a:spcPct val="105000"/>
              </a:lnSpc>
              <a:buNone/>
            </a:pPr>
            <a:r>
              <a:rPr lang="en-US" sz="900" dirty="0">
                <a:solidFill>
                  <a:srgbClr val="E9E1D2"/>
                </a:solidFill>
                <a:latin typeface="Arial" pitchFamily="34" charset="0"/>
                <a:ea typeface="Arial" pitchFamily="34" charset="-122"/>
                <a:cs typeface="Arial" pitchFamily="34" charset="-120"/>
              </a:rPr>
              <a:t>RGPD · esprit critique · humain</a:t>
            </a:r>
            <a:endParaRPr lang="en-US" sz="800" dirty="0"/>
          </a:p>
        </p:txBody>
      </p:sp>
      <p:sp>
        <p:nvSpPr>
          <p:cNvPr id="19" name="Shape 17"/>
          <p:cNvSpPr/>
          <p:nvPr/>
        </p:nvSpPr>
        <p:spPr>
          <a:xfrm>
            <a:off x="365760" y="3611880"/>
            <a:ext cx="2286000" cy="1005840"/>
          </a:xfrm>
          <a:prstGeom prst="roundRect">
            <a:avLst>
              <a:gd name="adj" fmla="val 10909"/>
            </a:avLst>
          </a:prstGeom>
          <a:solidFill>
            <a:srgbClr val="5A6572"/>
          </a:solidFill>
          <a:ln w="6350">
            <a:solidFill>
              <a:srgbClr val="5A6572"/>
            </a:solidFill>
            <a:prstDash val="solid"/>
          </a:ln>
        </p:spPr>
      </p:sp>
      <p:sp>
        <p:nvSpPr>
          <p:cNvPr id="20" name="Text 18"/>
          <p:cNvSpPr txBox="1"/>
          <p:nvPr/>
        </p:nvSpPr>
        <p:spPr>
          <a:xfrm>
            <a:off x="438912" y="3611880"/>
            <a:ext cx="2139696" cy="100584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9E1D2"/>
                </a:solidFill>
                <a:latin typeface="Arial" pitchFamily="34" charset="0"/>
                <a:ea typeface="Arial" pitchFamily="34" charset="-122"/>
                <a:cs typeface="Arial" pitchFamily="34" charset="-120"/>
              </a:rPr>
              <a:t>TRANSVERSE</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Outils &amp; ressources</a:t>
            </a:r>
            <a:endParaRPr lang="en-US" sz="800" dirty="0"/>
          </a:p>
          <a:p>
            <a:pPr algn="ctr" indent="0" marL="0">
              <a:lnSpc>
                <a:spcPct val="105000"/>
              </a:lnSpc>
              <a:buNone/>
            </a:pPr>
            <a:r>
              <a:rPr lang="en-US" sz="900" dirty="0">
                <a:solidFill>
                  <a:srgbClr val="E9E1D2"/>
                </a:solidFill>
                <a:latin typeface="Arial" pitchFamily="34" charset="0"/>
                <a:ea typeface="Arial" pitchFamily="34" charset="-122"/>
                <a:cs typeface="Arial" pitchFamily="34" charset="-120"/>
              </a:rPr>
              <a:t>ChatGPT · Claude · Canva · Notion</a:t>
            </a:r>
            <a:endParaRPr lang="en-US" sz="800" dirty="0"/>
          </a:p>
        </p:txBody>
      </p:sp>
      <p:sp>
        <p:nvSpPr>
          <p:cNvPr id="21" name="Shape 19"/>
          <p:cNvSpPr/>
          <p:nvPr/>
        </p:nvSpPr>
        <p:spPr>
          <a:xfrm>
            <a:off x="3337560" y="2194560"/>
            <a:ext cx="2468880" cy="1005840"/>
          </a:xfrm>
          <a:prstGeom prst="roundRect">
            <a:avLst>
              <a:gd name="adj" fmla="val 45455"/>
            </a:avLst>
          </a:prstGeom>
          <a:solidFill>
            <a:srgbClr val="B8956A"/>
          </a:solidFill>
          <a:ln w="6350">
            <a:solidFill>
              <a:srgbClr val="B8956A"/>
            </a:solidFill>
            <a:prstDash val="solid"/>
          </a:ln>
        </p:spPr>
      </p:sp>
      <p:sp>
        <p:nvSpPr>
          <p:cNvPr id="22" name="Text 20"/>
          <p:cNvSpPr txBox="1"/>
          <p:nvPr/>
        </p:nvSpPr>
        <p:spPr>
          <a:xfrm>
            <a:off x="3410712" y="2194560"/>
            <a:ext cx="2322576" cy="1005840"/>
          </a:xfrm>
          <a:prstGeom prst="rect">
            <a:avLst/>
          </a:prstGeom>
          <a:noFill/>
          <a:ln/>
        </p:spPr>
        <p:txBody>
          <a:bodyPr wrap="square" lIns="0" tIns="0" rIns="0" bIns="0" rtlCol="0" anchor="ctr"/>
          <a:lstStyle/>
          <a:p>
            <a:pPr algn="ctr" indent="0" marL="0">
              <a:lnSpc>
                <a:spcPct val="105000"/>
              </a:lnSpc>
              <a:buNone/>
            </a:pPr>
            <a:r>
              <a:rPr lang="en-US" sz="800" b="1" spc="200" kern="0" dirty="0">
                <a:solidFill>
                  <a:srgbClr val="1B2A3A"/>
                </a:solidFill>
                <a:latin typeface="Arial" pitchFamily="34" charset="0"/>
                <a:ea typeface="Arial" pitchFamily="34" charset="-122"/>
                <a:cs typeface="Arial" pitchFamily="34" charset="-120"/>
              </a:rPr>
              <a:t>FORMATION</a:t>
            </a:r>
            <a:endParaRPr lang="en-US" sz="800" dirty="0"/>
          </a:p>
          <a:p>
            <a:pPr algn="ctr" indent="0" marL="0">
              <a:lnSpc>
                <a:spcPct val="105000"/>
              </a:lnSpc>
              <a:buNone/>
            </a:pPr>
            <a:r>
              <a:rPr lang="en-US" sz="1400" b="1" dirty="0">
                <a:solidFill>
                  <a:srgbClr val="1B2A3A"/>
                </a:solidFill>
                <a:latin typeface="Arial" pitchFamily="34" charset="0"/>
                <a:ea typeface="Arial" pitchFamily="34" charset="-122"/>
                <a:cs typeface="Arial" pitchFamily="34" charset="-120"/>
              </a:rPr>
              <a:t>L'IA au service du projet</a:t>
            </a:r>
            <a:endParaRPr lang="en-US" sz="800" dirty="0"/>
          </a:p>
          <a:p>
            <a:pPr algn="ctr" indent="0" marL="0">
              <a:lnSpc>
                <a:spcPct val="105000"/>
              </a:lnSpc>
              <a:buNone/>
            </a:pPr>
            <a:r>
              <a:rPr lang="en-US" sz="900" dirty="0">
                <a:solidFill>
                  <a:srgbClr val="1B2A3A"/>
                </a:solidFill>
                <a:latin typeface="Arial" pitchFamily="34" charset="0"/>
                <a:ea typeface="Arial" pitchFamily="34" charset="-122"/>
                <a:cs typeface="Arial" pitchFamily="34" charset="-120"/>
              </a:rPr>
              <a:t>Jusqu’à 4 jours · 28 h</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3EE"/>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2F6B7C"/>
                </a:solidFill>
                <a:latin typeface="Arial" pitchFamily="34" charset="0"/>
                <a:ea typeface="Arial" pitchFamily="34" charset="-122"/>
                <a:cs typeface="Arial" pitchFamily="34" charset="-120"/>
              </a:rPr>
              <a:t>BRANCHE 1 · JOUR 1</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1B2A3A"/>
                </a:solidFill>
                <a:latin typeface="Arial" pitchFamily="34" charset="0"/>
                <a:ea typeface="Arial" pitchFamily="34" charset="-122"/>
                <a:cs typeface="Arial" pitchFamily="34" charset="-120"/>
              </a:rPr>
              <a:t>FONDAMENTAUX DU PROJET</a:t>
            </a:r>
            <a:endParaRPr lang="en-US" sz="2400" dirty="0"/>
          </a:p>
        </p:txBody>
      </p:sp>
      <p:sp>
        <p:nvSpPr>
          <p:cNvPr id="4" name="Shape 2"/>
          <p:cNvSpPr/>
          <p:nvPr/>
        </p:nvSpPr>
        <p:spPr>
          <a:xfrm flipH="1">
            <a:off x="2377440" y="1700784"/>
            <a:ext cx="548640" cy="1019556"/>
          </a:xfrm>
          <a:prstGeom prst="line">
            <a:avLst/>
          </a:prstGeom>
          <a:noFill/>
          <a:ln w="25400">
            <a:solidFill>
              <a:srgbClr val="2F6B7C"/>
            </a:solidFill>
            <a:prstDash val="solid"/>
          </a:ln>
        </p:spPr>
      </p:sp>
      <p:sp>
        <p:nvSpPr>
          <p:cNvPr id="5" name="Shape 3"/>
          <p:cNvSpPr/>
          <p:nvPr/>
        </p:nvSpPr>
        <p:spPr>
          <a:xfrm flipH="1">
            <a:off x="2377440" y="2688336"/>
            <a:ext cx="548640" cy="32004"/>
          </a:xfrm>
          <a:prstGeom prst="line">
            <a:avLst/>
          </a:prstGeom>
          <a:noFill/>
          <a:ln w="25400">
            <a:solidFill>
              <a:srgbClr val="2F6B7C"/>
            </a:solidFill>
            <a:prstDash val="solid"/>
          </a:ln>
        </p:spPr>
      </p:sp>
      <p:sp>
        <p:nvSpPr>
          <p:cNvPr id="6" name="Shape 4"/>
          <p:cNvSpPr/>
          <p:nvPr/>
        </p:nvSpPr>
        <p:spPr>
          <a:xfrm>
            <a:off x="2377440" y="2720340"/>
            <a:ext cx="548640" cy="955548"/>
          </a:xfrm>
          <a:prstGeom prst="line">
            <a:avLst/>
          </a:prstGeom>
          <a:noFill/>
          <a:ln w="25400">
            <a:solidFill>
              <a:srgbClr val="2F6B7C"/>
            </a:solidFill>
            <a:prstDash val="solid"/>
          </a:ln>
        </p:spPr>
      </p:sp>
      <p:sp>
        <p:nvSpPr>
          <p:cNvPr id="7" name="Shape 5"/>
          <p:cNvSpPr/>
          <p:nvPr/>
        </p:nvSpPr>
        <p:spPr>
          <a:xfrm>
            <a:off x="457200" y="2240280"/>
            <a:ext cx="1920240" cy="960120"/>
          </a:xfrm>
          <a:prstGeom prst="roundRect">
            <a:avLst>
              <a:gd name="adj" fmla="val 11429"/>
            </a:avLst>
          </a:prstGeom>
          <a:solidFill>
            <a:srgbClr val="2F6B7C"/>
          </a:solidFill>
          <a:ln w="6350">
            <a:solidFill>
              <a:srgbClr val="2F6B7C"/>
            </a:solidFill>
            <a:prstDash val="solid"/>
          </a:ln>
        </p:spPr>
      </p:sp>
      <p:sp>
        <p:nvSpPr>
          <p:cNvPr id="8" name="Text 6"/>
          <p:cNvSpPr txBox="1"/>
          <p:nvPr/>
        </p:nvSpPr>
        <p:spPr>
          <a:xfrm>
            <a:off x="530352" y="2240280"/>
            <a:ext cx="1773936" cy="96012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FE8DC"/>
                </a:solidFill>
                <a:latin typeface="Arial" pitchFamily="34" charset="0"/>
                <a:ea typeface="Arial" pitchFamily="34" charset="-122"/>
                <a:cs typeface="Arial" pitchFamily="34" charset="-120"/>
              </a:rPr>
              <a:t>JOUR 1</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Fondamentaux du projet</a:t>
            </a:r>
            <a:endParaRPr lang="en-US" sz="800" dirty="0"/>
          </a:p>
        </p:txBody>
      </p:sp>
      <p:sp>
        <p:nvSpPr>
          <p:cNvPr id="9" name="Shape 7"/>
          <p:cNvSpPr/>
          <p:nvPr/>
        </p:nvSpPr>
        <p:spPr>
          <a:xfrm>
            <a:off x="2926080" y="1325880"/>
            <a:ext cx="2651760" cy="749808"/>
          </a:xfrm>
          <a:prstGeom prst="roundRect">
            <a:avLst>
              <a:gd name="adj" fmla="val 14634"/>
            </a:avLst>
          </a:prstGeom>
          <a:solidFill>
            <a:srgbClr val="FFFDF9"/>
          </a:solidFill>
          <a:ln w="19050">
            <a:solidFill>
              <a:srgbClr val="2F6B7C"/>
            </a:solidFill>
            <a:prstDash val="solid"/>
          </a:ln>
        </p:spPr>
      </p:sp>
      <p:sp>
        <p:nvSpPr>
          <p:cNvPr id="10" name="Text 8"/>
          <p:cNvSpPr txBox="1"/>
          <p:nvPr/>
        </p:nvSpPr>
        <p:spPr>
          <a:xfrm>
            <a:off x="2999232" y="1325880"/>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2F6B7C"/>
                </a:solidFill>
                <a:latin typeface="Arial" pitchFamily="34" charset="0"/>
                <a:ea typeface="Arial" pitchFamily="34" charset="-122"/>
                <a:cs typeface="Arial" pitchFamily="34" charset="-120"/>
              </a:rPr>
              <a:t>Cadrage projet</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Composantes et méthodologie</a:t>
            </a:r>
            <a:endParaRPr lang="en-US" sz="1200" dirty="0"/>
          </a:p>
        </p:txBody>
      </p:sp>
      <p:sp>
        <p:nvSpPr>
          <p:cNvPr id="11" name="Shape 9"/>
          <p:cNvSpPr/>
          <p:nvPr/>
        </p:nvSpPr>
        <p:spPr>
          <a:xfrm>
            <a:off x="2926080" y="2313432"/>
            <a:ext cx="2651760" cy="749808"/>
          </a:xfrm>
          <a:prstGeom prst="roundRect">
            <a:avLst>
              <a:gd name="adj" fmla="val 14634"/>
            </a:avLst>
          </a:prstGeom>
          <a:solidFill>
            <a:srgbClr val="FFFDF9"/>
          </a:solidFill>
          <a:ln w="19050">
            <a:solidFill>
              <a:srgbClr val="2F6B7C"/>
            </a:solidFill>
            <a:prstDash val="solid"/>
          </a:ln>
        </p:spPr>
      </p:sp>
      <p:sp>
        <p:nvSpPr>
          <p:cNvPr id="12" name="Text 10"/>
          <p:cNvSpPr txBox="1"/>
          <p:nvPr/>
        </p:nvSpPr>
        <p:spPr>
          <a:xfrm>
            <a:off x="2999232" y="2313432"/>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2F6B7C"/>
                </a:solidFill>
                <a:latin typeface="Arial" pitchFamily="34" charset="0"/>
                <a:ea typeface="Arial" pitchFamily="34" charset="-122"/>
                <a:cs typeface="Arial" pitchFamily="34" charset="-120"/>
              </a:rPr>
              <a:t>Objectifs SMART</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5 critères opérationnels</a:t>
            </a:r>
            <a:endParaRPr lang="en-US" sz="1200" dirty="0"/>
          </a:p>
        </p:txBody>
      </p:sp>
      <p:sp>
        <p:nvSpPr>
          <p:cNvPr id="13" name="Shape 11"/>
          <p:cNvSpPr/>
          <p:nvPr/>
        </p:nvSpPr>
        <p:spPr>
          <a:xfrm>
            <a:off x="2926080" y="3300984"/>
            <a:ext cx="2651760" cy="749808"/>
          </a:xfrm>
          <a:prstGeom prst="roundRect">
            <a:avLst>
              <a:gd name="adj" fmla="val 14634"/>
            </a:avLst>
          </a:prstGeom>
          <a:solidFill>
            <a:srgbClr val="FFFDF9"/>
          </a:solidFill>
          <a:ln w="19050">
            <a:solidFill>
              <a:srgbClr val="2F6B7C"/>
            </a:solidFill>
            <a:prstDash val="solid"/>
          </a:ln>
        </p:spPr>
      </p:sp>
      <p:sp>
        <p:nvSpPr>
          <p:cNvPr id="14" name="Text 12"/>
          <p:cNvSpPr txBox="1"/>
          <p:nvPr/>
        </p:nvSpPr>
        <p:spPr>
          <a:xfrm>
            <a:off x="2999232" y="3300984"/>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2F6B7C"/>
                </a:solidFill>
                <a:latin typeface="Arial" pitchFamily="34" charset="0"/>
                <a:ea typeface="Arial" pitchFamily="34" charset="-122"/>
                <a:cs typeface="Arial" pitchFamily="34" charset="-120"/>
              </a:rPr>
              <a:t>Diagnostic SWOT</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Forces, faiblesses, opportunités, menaces</a:t>
            </a:r>
            <a:endParaRPr lang="en-US" sz="1200" dirty="0"/>
          </a:p>
        </p:txBody>
      </p:sp>
      <p:sp>
        <p:nvSpPr>
          <p:cNvPr id="15" name="Shape 13"/>
          <p:cNvSpPr/>
          <p:nvPr/>
        </p:nvSpPr>
        <p:spPr>
          <a:xfrm>
            <a:off x="5943600" y="1325880"/>
            <a:ext cx="2743200" cy="1234440"/>
          </a:xfrm>
          <a:prstGeom prst="roundRect">
            <a:avLst>
              <a:gd name="adj" fmla="val 7407"/>
            </a:avLst>
          </a:prstGeom>
          <a:solidFill>
            <a:srgbClr val="FFFDF9"/>
          </a:solidFill>
          <a:ln w="9525">
            <a:solidFill>
              <a:srgbClr val="DDD5C6"/>
            </a:solidFill>
            <a:prstDash val="solid"/>
          </a:ln>
        </p:spPr>
      </p:sp>
      <p:sp>
        <p:nvSpPr>
          <p:cNvPr id="16" name="Text 14"/>
          <p:cNvSpPr txBox="1"/>
          <p:nvPr/>
        </p:nvSpPr>
        <p:spPr>
          <a:xfrm>
            <a:off x="6126480" y="14447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2F6B7C"/>
                </a:solidFill>
                <a:latin typeface="Arial" pitchFamily="34" charset="0"/>
                <a:ea typeface="Arial" pitchFamily="34" charset="-122"/>
                <a:cs typeface="Arial" pitchFamily="34" charset="-120"/>
              </a:rPr>
              <a:t>ATELIERS PRATIQUES</a:t>
            </a:r>
            <a:endParaRPr lang="en-US" sz="800" dirty="0"/>
          </a:p>
        </p:txBody>
      </p:sp>
      <p:sp>
        <p:nvSpPr>
          <p:cNvPr id="17" name="Text 15"/>
          <p:cNvSpPr txBox="1"/>
          <p:nvPr/>
        </p:nvSpPr>
        <p:spPr>
          <a:xfrm>
            <a:off x="6126480" y="1691640"/>
            <a:ext cx="2423160" cy="777240"/>
          </a:xfrm>
          <a:prstGeom prst="rect">
            <a:avLst/>
          </a:prstGeom>
          <a:noFill/>
          <a:ln/>
        </p:spPr>
        <p:txBody>
          <a:bodyPr wrap="square" lIns="0" tIns="0" rIns="0" bIns="0" rtlCol="0" anchor="t"/>
          <a:lstStyle/>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1 — Note de cadrage</a:t>
            </a:r>
            <a:endParaRPr lang="en-US" sz="1050" dirty="0"/>
          </a:p>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2 — Matrice SWOT enrichie par l'IA</a:t>
            </a:r>
            <a:endParaRPr lang="en-US" sz="1050" dirty="0"/>
          </a:p>
        </p:txBody>
      </p:sp>
      <p:sp>
        <p:nvSpPr>
          <p:cNvPr id="18" name="Shape 16"/>
          <p:cNvSpPr/>
          <p:nvPr/>
        </p:nvSpPr>
        <p:spPr>
          <a:xfrm>
            <a:off x="5943600" y="2697480"/>
            <a:ext cx="2743200" cy="1371600"/>
          </a:xfrm>
          <a:prstGeom prst="roundRect">
            <a:avLst>
              <a:gd name="adj" fmla="val 6667"/>
            </a:avLst>
          </a:prstGeom>
          <a:solidFill>
            <a:srgbClr val="1B2A3A"/>
          </a:solidFill>
          <a:ln w="12700">
            <a:solidFill>
              <a:srgbClr val="1B2A3A"/>
            </a:solidFill>
            <a:prstDash val="solid"/>
          </a:ln>
        </p:spPr>
      </p:sp>
      <p:sp>
        <p:nvSpPr>
          <p:cNvPr id="19" name="Text 17"/>
          <p:cNvSpPr txBox="1"/>
          <p:nvPr/>
        </p:nvSpPr>
        <p:spPr>
          <a:xfrm>
            <a:off x="6126480" y="28163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B8956A"/>
                </a:solidFill>
                <a:latin typeface="Arial" pitchFamily="34" charset="0"/>
                <a:ea typeface="Arial" pitchFamily="34" charset="-122"/>
                <a:cs typeface="Arial" pitchFamily="34" charset="-120"/>
              </a:rPr>
              <a:t>DANS VOTRE STRUCTURE</a:t>
            </a:r>
            <a:endParaRPr lang="en-US" sz="800" dirty="0"/>
          </a:p>
        </p:txBody>
      </p:sp>
      <p:sp>
        <p:nvSpPr>
          <p:cNvPr id="20" name="Text 18"/>
          <p:cNvSpPr txBox="1"/>
          <p:nvPr/>
        </p:nvSpPr>
        <p:spPr>
          <a:xfrm>
            <a:off x="6126480" y="3063240"/>
            <a:ext cx="2377440" cy="914400"/>
          </a:xfrm>
          <a:prstGeom prst="rect">
            <a:avLst/>
          </a:prstGeom>
          <a:noFill/>
          <a:ln/>
        </p:spPr>
        <p:txBody>
          <a:bodyPr wrap="square" lIns="0" tIns="0" rIns="0" bIns="0" rtlCol="0" anchor="t"/>
          <a:lstStyle/>
          <a:p>
            <a:pPr algn="l" indent="0" marL="0">
              <a:lnSpc>
                <a:spcPct val="125000"/>
              </a:lnSpc>
              <a:buNone/>
            </a:pPr>
            <a:r>
              <a:rPr lang="en-US" sz="1100" dirty="0">
                <a:solidFill>
                  <a:srgbClr val="F6F3EE"/>
                </a:solidFill>
                <a:latin typeface="Arial" pitchFamily="34" charset="0"/>
                <a:ea typeface="Arial" pitchFamily="34" charset="-122"/>
                <a:cs typeface="Arial" pitchFamily="34" charset="-120"/>
              </a:rPr>
              <a:t>Cadrer un événement, une nouvelle action ou une nouvelle activité : des objectifs clairs et des atouts identifiés.</a:t>
            </a:r>
            <a:endParaRPr lang="en-US" sz="1100" dirty="0"/>
          </a:p>
        </p:txBody>
      </p:sp>
      <p:sp>
        <p:nvSpPr>
          <p:cNvPr id="21" name="Text 19"/>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5A6572"/>
                </a:solidFill>
                <a:latin typeface="Arial" pitchFamily="34" charset="0"/>
                <a:ea typeface="Arial" pitchFamily="34" charset="-122"/>
                <a:cs typeface="Arial" pitchFamily="34" charset="-120"/>
              </a:rPr>
              <a:t>JCSL Formations · Organisme certifié Qualiopi</a:t>
            </a:r>
            <a:endParaRPr lang="en-US" sz="800" dirty="0"/>
          </a:p>
        </p:txBody>
      </p:sp>
      <p:sp>
        <p:nvSpPr>
          <p:cNvPr id="22" name="Text 20"/>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5A6572"/>
                </a:solidFill>
                <a:latin typeface="Arial" pitchFamily="34" charset="0"/>
                <a:ea typeface="Arial" pitchFamily="34" charset="-122"/>
                <a:cs typeface="Arial"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CE6DB"/>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9A7440"/>
                </a:solidFill>
                <a:latin typeface="Arial" pitchFamily="34" charset="0"/>
                <a:ea typeface="Arial" pitchFamily="34" charset="-122"/>
                <a:cs typeface="Arial" pitchFamily="34" charset="-120"/>
              </a:rPr>
              <a:t>BRANCHE 2 · JOUR 2</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1B2A3A"/>
                </a:solidFill>
                <a:latin typeface="Arial" pitchFamily="34" charset="0"/>
                <a:ea typeface="Arial" pitchFamily="34" charset="-122"/>
                <a:cs typeface="Arial" pitchFamily="34" charset="-120"/>
              </a:rPr>
              <a:t>PLANIFICATION &amp; OUTILS IA</a:t>
            </a:r>
            <a:endParaRPr lang="en-US" sz="2400" dirty="0"/>
          </a:p>
        </p:txBody>
      </p:sp>
      <p:sp>
        <p:nvSpPr>
          <p:cNvPr id="4" name="Shape 2"/>
          <p:cNvSpPr/>
          <p:nvPr/>
        </p:nvSpPr>
        <p:spPr>
          <a:xfrm flipH="1">
            <a:off x="2377440" y="1700784"/>
            <a:ext cx="548640" cy="1019556"/>
          </a:xfrm>
          <a:prstGeom prst="line">
            <a:avLst/>
          </a:prstGeom>
          <a:noFill/>
          <a:ln w="25400">
            <a:solidFill>
              <a:srgbClr val="9A7440"/>
            </a:solidFill>
            <a:prstDash val="solid"/>
          </a:ln>
        </p:spPr>
      </p:sp>
      <p:sp>
        <p:nvSpPr>
          <p:cNvPr id="5" name="Shape 3"/>
          <p:cNvSpPr/>
          <p:nvPr/>
        </p:nvSpPr>
        <p:spPr>
          <a:xfrm flipH="1">
            <a:off x="2377440" y="2688336"/>
            <a:ext cx="548640" cy="32004"/>
          </a:xfrm>
          <a:prstGeom prst="line">
            <a:avLst/>
          </a:prstGeom>
          <a:noFill/>
          <a:ln w="25400">
            <a:solidFill>
              <a:srgbClr val="9A7440"/>
            </a:solidFill>
            <a:prstDash val="solid"/>
          </a:ln>
        </p:spPr>
      </p:sp>
      <p:sp>
        <p:nvSpPr>
          <p:cNvPr id="6" name="Shape 4"/>
          <p:cNvSpPr/>
          <p:nvPr/>
        </p:nvSpPr>
        <p:spPr>
          <a:xfrm>
            <a:off x="2377440" y="2720340"/>
            <a:ext cx="548640" cy="955548"/>
          </a:xfrm>
          <a:prstGeom prst="line">
            <a:avLst/>
          </a:prstGeom>
          <a:noFill/>
          <a:ln w="25400">
            <a:solidFill>
              <a:srgbClr val="9A7440"/>
            </a:solidFill>
            <a:prstDash val="solid"/>
          </a:ln>
        </p:spPr>
      </p:sp>
      <p:sp>
        <p:nvSpPr>
          <p:cNvPr id="7" name="Shape 5"/>
          <p:cNvSpPr/>
          <p:nvPr/>
        </p:nvSpPr>
        <p:spPr>
          <a:xfrm>
            <a:off x="457200" y="2240280"/>
            <a:ext cx="1920240" cy="960120"/>
          </a:xfrm>
          <a:prstGeom prst="roundRect">
            <a:avLst>
              <a:gd name="adj" fmla="val 11429"/>
            </a:avLst>
          </a:prstGeom>
          <a:solidFill>
            <a:srgbClr val="9A7440"/>
          </a:solidFill>
          <a:ln w="6350">
            <a:solidFill>
              <a:srgbClr val="9A7440"/>
            </a:solidFill>
            <a:prstDash val="solid"/>
          </a:ln>
        </p:spPr>
      </p:sp>
      <p:sp>
        <p:nvSpPr>
          <p:cNvPr id="8" name="Text 6"/>
          <p:cNvSpPr txBox="1"/>
          <p:nvPr/>
        </p:nvSpPr>
        <p:spPr>
          <a:xfrm>
            <a:off x="530352" y="2240280"/>
            <a:ext cx="1773936" cy="96012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FE8DC"/>
                </a:solidFill>
                <a:latin typeface="Arial" pitchFamily="34" charset="0"/>
                <a:ea typeface="Arial" pitchFamily="34" charset="-122"/>
                <a:cs typeface="Arial" pitchFamily="34" charset="-120"/>
              </a:rPr>
              <a:t>JOUR 2</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Planification &amp; outils IA</a:t>
            </a:r>
            <a:endParaRPr lang="en-US" sz="800" dirty="0"/>
          </a:p>
        </p:txBody>
      </p:sp>
      <p:sp>
        <p:nvSpPr>
          <p:cNvPr id="9" name="Shape 7"/>
          <p:cNvSpPr/>
          <p:nvPr/>
        </p:nvSpPr>
        <p:spPr>
          <a:xfrm>
            <a:off x="2926080" y="1325880"/>
            <a:ext cx="2651760" cy="749808"/>
          </a:xfrm>
          <a:prstGeom prst="roundRect">
            <a:avLst>
              <a:gd name="adj" fmla="val 14634"/>
            </a:avLst>
          </a:prstGeom>
          <a:solidFill>
            <a:srgbClr val="FFFDF9"/>
          </a:solidFill>
          <a:ln w="19050">
            <a:solidFill>
              <a:srgbClr val="9A7440"/>
            </a:solidFill>
            <a:prstDash val="solid"/>
          </a:ln>
        </p:spPr>
      </p:sp>
      <p:sp>
        <p:nvSpPr>
          <p:cNvPr id="10" name="Text 8"/>
          <p:cNvSpPr txBox="1"/>
          <p:nvPr/>
        </p:nvSpPr>
        <p:spPr>
          <a:xfrm>
            <a:off x="2999232" y="1325880"/>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9A7440"/>
                </a:solidFill>
                <a:latin typeface="Arial" pitchFamily="34" charset="0"/>
                <a:ea typeface="Arial" pitchFamily="34" charset="-122"/>
                <a:cs typeface="Arial" pitchFamily="34" charset="-120"/>
              </a:rPr>
              <a:t>WBS</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Décomposition des tâches</a:t>
            </a:r>
            <a:endParaRPr lang="en-US" sz="1200" dirty="0"/>
          </a:p>
        </p:txBody>
      </p:sp>
      <p:sp>
        <p:nvSpPr>
          <p:cNvPr id="11" name="Shape 9"/>
          <p:cNvSpPr/>
          <p:nvPr/>
        </p:nvSpPr>
        <p:spPr>
          <a:xfrm>
            <a:off x="2926080" y="2313432"/>
            <a:ext cx="2651760" cy="749808"/>
          </a:xfrm>
          <a:prstGeom prst="roundRect">
            <a:avLst>
              <a:gd name="adj" fmla="val 14634"/>
            </a:avLst>
          </a:prstGeom>
          <a:solidFill>
            <a:srgbClr val="FFFDF9"/>
          </a:solidFill>
          <a:ln w="19050">
            <a:solidFill>
              <a:srgbClr val="9A7440"/>
            </a:solidFill>
            <a:prstDash val="solid"/>
          </a:ln>
        </p:spPr>
      </p:sp>
      <p:sp>
        <p:nvSpPr>
          <p:cNvPr id="12" name="Text 10"/>
          <p:cNvSpPr txBox="1"/>
          <p:nvPr/>
        </p:nvSpPr>
        <p:spPr>
          <a:xfrm>
            <a:off x="2999232" y="2313432"/>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9A7440"/>
                </a:solidFill>
                <a:latin typeface="Arial" pitchFamily="34" charset="0"/>
                <a:ea typeface="Arial" pitchFamily="34" charset="-122"/>
                <a:cs typeface="Arial" pitchFamily="34" charset="-120"/>
              </a:rPr>
              <a:t>Matrice RACI</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Qui fait quoi : R / A / C / I</a:t>
            </a:r>
            <a:endParaRPr lang="en-US" sz="1200" dirty="0"/>
          </a:p>
        </p:txBody>
      </p:sp>
      <p:sp>
        <p:nvSpPr>
          <p:cNvPr id="13" name="Shape 11"/>
          <p:cNvSpPr/>
          <p:nvPr/>
        </p:nvSpPr>
        <p:spPr>
          <a:xfrm>
            <a:off x="2926080" y="3300984"/>
            <a:ext cx="2651760" cy="749808"/>
          </a:xfrm>
          <a:prstGeom prst="roundRect">
            <a:avLst>
              <a:gd name="adj" fmla="val 14634"/>
            </a:avLst>
          </a:prstGeom>
          <a:solidFill>
            <a:srgbClr val="FFFDF9"/>
          </a:solidFill>
          <a:ln w="19050">
            <a:solidFill>
              <a:srgbClr val="9A7440"/>
            </a:solidFill>
            <a:prstDash val="solid"/>
          </a:ln>
        </p:spPr>
      </p:sp>
      <p:sp>
        <p:nvSpPr>
          <p:cNvPr id="14" name="Text 12"/>
          <p:cNvSpPr txBox="1"/>
          <p:nvPr/>
        </p:nvSpPr>
        <p:spPr>
          <a:xfrm>
            <a:off x="2999232" y="3300984"/>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9A7440"/>
                </a:solidFill>
                <a:latin typeface="Arial" pitchFamily="34" charset="0"/>
                <a:ea typeface="Arial" pitchFamily="34" charset="-122"/>
                <a:cs typeface="Arial" pitchFamily="34" charset="-120"/>
              </a:rPr>
              <a:t>Notion / Trello</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Gestion de projet avec IA intégrée</a:t>
            </a:r>
            <a:endParaRPr lang="en-US" sz="1200" dirty="0"/>
          </a:p>
        </p:txBody>
      </p:sp>
      <p:sp>
        <p:nvSpPr>
          <p:cNvPr id="15" name="Shape 13"/>
          <p:cNvSpPr/>
          <p:nvPr/>
        </p:nvSpPr>
        <p:spPr>
          <a:xfrm>
            <a:off x="5943600" y="1325880"/>
            <a:ext cx="2743200" cy="1234440"/>
          </a:xfrm>
          <a:prstGeom prst="roundRect">
            <a:avLst>
              <a:gd name="adj" fmla="val 7407"/>
            </a:avLst>
          </a:prstGeom>
          <a:solidFill>
            <a:srgbClr val="FFFDF9"/>
          </a:solidFill>
          <a:ln w="9525">
            <a:solidFill>
              <a:srgbClr val="DDD5C6"/>
            </a:solidFill>
            <a:prstDash val="solid"/>
          </a:ln>
        </p:spPr>
      </p:sp>
      <p:sp>
        <p:nvSpPr>
          <p:cNvPr id="16" name="Text 14"/>
          <p:cNvSpPr txBox="1"/>
          <p:nvPr/>
        </p:nvSpPr>
        <p:spPr>
          <a:xfrm>
            <a:off x="6126480" y="14447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9A7440"/>
                </a:solidFill>
                <a:latin typeface="Arial" pitchFamily="34" charset="0"/>
                <a:ea typeface="Arial" pitchFamily="34" charset="-122"/>
                <a:cs typeface="Arial" pitchFamily="34" charset="-120"/>
              </a:rPr>
              <a:t>ATELIERS PRATIQUES</a:t>
            </a:r>
            <a:endParaRPr lang="en-US" sz="800" dirty="0"/>
          </a:p>
        </p:txBody>
      </p:sp>
      <p:sp>
        <p:nvSpPr>
          <p:cNvPr id="17" name="Text 15"/>
          <p:cNvSpPr txBox="1"/>
          <p:nvPr/>
        </p:nvSpPr>
        <p:spPr>
          <a:xfrm>
            <a:off x="6126480" y="1691640"/>
            <a:ext cx="2423160" cy="777240"/>
          </a:xfrm>
          <a:prstGeom prst="rect">
            <a:avLst/>
          </a:prstGeom>
          <a:noFill/>
          <a:ln/>
        </p:spPr>
        <p:txBody>
          <a:bodyPr wrap="square" lIns="0" tIns="0" rIns="0" bIns="0" rtlCol="0" anchor="t"/>
          <a:lstStyle/>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3 — WBS du projet</a:t>
            </a:r>
            <a:endParaRPr lang="en-US" sz="1050" dirty="0"/>
          </a:p>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4 — Planifier avec l'IA</a:t>
            </a:r>
            <a:endParaRPr lang="en-US" sz="1050" dirty="0"/>
          </a:p>
        </p:txBody>
      </p:sp>
      <p:sp>
        <p:nvSpPr>
          <p:cNvPr id="18" name="Shape 16"/>
          <p:cNvSpPr/>
          <p:nvPr/>
        </p:nvSpPr>
        <p:spPr>
          <a:xfrm>
            <a:off x="5943600" y="2697480"/>
            <a:ext cx="2743200" cy="1371600"/>
          </a:xfrm>
          <a:prstGeom prst="roundRect">
            <a:avLst>
              <a:gd name="adj" fmla="val 6667"/>
            </a:avLst>
          </a:prstGeom>
          <a:solidFill>
            <a:srgbClr val="1B2A3A"/>
          </a:solidFill>
          <a:ln w="12700">
            <a:solidFill>
              <a:srgbClr val="1B2A3A"/>
            </a:solidFill>
            <a:prstDash val="solid"/>
          </a:ln>
        </p:spPr>
      </p:sp>
      <p:sp>
        <p:nvSpPr>
          <p:cNvPr id="19" name="Text 17"/>
          <p:cNvSpPr txBox="1"/>
          <p:nvPr/>
        </p:nvSpPr>
        <p:spPr>
          <a:xfrm>
            <a:off x="6126480" y="28163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B8956A"/>
                </a:solidFill>
                <a:latin typeface="Arial" pitchFamily="34" charset="0"/>
                <a:ea typeface="Arial" pitchFamily="34" charset="-122"/>
                <a:cs typeface="Arial" pitchFamily="34" charset="-120"/>
              </a:rPr>
              <a:t>DANS VOTRE STRUCTURE</a:t>
            </a:r>
            <a:endParaRPr lang="en-US" sz="800" dirty="0"/>
          </a:p>
        </p:txBody>
      </p:sp>
      <p:sp>
        <p:nvSpPr>
          <p:cNvPr id="20" name="Text 18"/>
          <p:cNvSpPr txBox="1"/>
          <p:nvPr/>
        </p:nvSpPr>
        <p:spPr>
          <a:xfrm>
            <a:off x="6126480" y="3063240"/>
            <a:ext cx="2377440" cy="914400"/>
          </a:xfrm>
          <a:prstGeom prst="rect">
            <a:avLst/>
          </a:prstGeom>
          <a:noFill/>
          <a:ln/>
        </p:spPr>
        <p:txBody>
          <a:bodyPr wrap="square" lIns="0" tIns="0" rIns="0" bIns="0" rtlCol="0" anchor="t"/>
          <a:lstStyle/>
          <a:p>
            <a:pPr algn="l" indent="0" marL="0">
              <a:lnSpc>
                <a:spcPct val="125000"/>
              </a:lnSpc>
              <a:buNone/>
            </a:pPr>
            <a:r>
              <a:rPr lang="en-US" sz="1100" dirty="0">
                <a:solidFill>
                  <a:srgbClr val="F6F3EE"/>
                </a:solidFill>
                <a:latin typeface="Arial" pitchFamily="34" charset="0"/>
                <a:ea typeface="Arial" pitchFamily="34" charset="-122"/>
                <a:cs typeface="Arial" pitchFamily="34" charset="-120"/>
              </a:rPr>
              <a:t>Un planning partagé : chacun sait quoi faire et pour quand, bénévoles compris.</a:t>
            </a:r>
            <a:endParaRPr lang="en-US" sz="1100" dirty="0"/>
          </a:p>
        </p:txBody>
      </p:sp>
      <p:sp>
        <p:nvSpPr>
          <p:cNvPr id="21" name="Text 19"/>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5A6572"/>
                </a:solidFill>
                <a:latin typeface="Arial" pitchFamily="34" charset="0"/>
                <a:ea typeface="Arial" pitchFamily="34" charset="-122"/>
                <a:cs typeface="Arial" pitchFamily="34" charset="-120"/>
              </a:rPr>
              <a:t>JCSL Formations · Organisme certifié Qualiopi</a:t>
            </a:r>
            <a:endParaRPr lang="en-US" sz="800" dirty="0"/>
          </a:p>
        </p:txBody>
      </p:sp>
      <p:sp>
        <p:nvSpPr>
          <p:cNvPr id="22" name="Text 20"/>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5A6572"/>
                </a:solidFill>
                <a:latin typeface="Arial" pitchFamily="34" charset="0"/>
                <a:ea typeface="Arial" pitchFamily="34" charset="-122"/>
                <a:cs typeface="Arial" pitchFamily="34" charset="-120"/>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E"/>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B0583A"/>
                </a:solidFill>
                <a:latin typeface="Arial" pitchFamily="34" charset="0"/>
                <a:ea typeface="Arial" pitchFamily="34" charset="-122"/>
                <a:cs typeface="Arial" pitchFamily="34" charset="-120"/>
              </a:rPr>
              <a:t>BRANCHE 3 · JOUR 3</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1B2A3A"/>
                </a:solidFill>
                <a:latin typeface="Arial" pitchFamily="34" charset="0"/>
                <a:ea typeface="Arial" pitchFamily="34" charset="-122"/>
                <a:cs typeface="Arial" pitchFamily="34" charset="-120"/>
              </a:rPr>
              <a:t>IA GÉNÉRATIVE EN PRATIQUE</a:t>
            </a:r>
            <a:endParaRPr lang="en-US" sz="2400" dirty="0"/>
          </a:p>
        </p:txBody>
      </p:sp>
      <p:sp>
        <p:nvSpPr>
          <p:cNvPr id="4" name="Shape 2"/>
          <p:cNvSpPr/>
          <p:nvPr/>
        </p:nvSpPr>
        <p:spPr>
          <a:xfrm flipH="1">
            <a:off x="2377440" y="1700784"/>
            <a:ext cx="548640" cy="1019556"/>
          </a:xfrm>
          <a:prstGeom prst="line">
            <a:avLst/>
          </a:prstGeom>
          <a:noFill/>
          <a:ln w="25400">
            <a:solidFill>
              <a:srgbClr val="B0583A"/>
            </a:solidFill>
            <a:prstDash val="solid"/>
          </a:ln>
        </p:spPr>
      </p:sp>
      <p:sp>
        <p:nvSpPr>
          <p:cNvPr id="5" name="Shape 3"/>
          <p:cNvSpPr/>
          <p:nvPr/>
        </p:nvSpPr>
        <p:spPr>
          <a:xfrm flipH="1">
            <a:off x="2377440" y="2688336"/>
            <a:ext cx="548640" cy="32004"/>
          </a:xfrm>
          <a:prstGeom prst="line">
            <a:avLst/>
          </a:prstGeom>
          <a:noFill/>
          <a:ln w="25400">
            <a:solidFill>
              <a:srgbClr val="B0583A"/>
            </a:solidFill>
            <a:prstDash val="solid"/>
          </a:ln>
        </p:spPr>
      </p:sp>
      <p:sp>
        <p:nvSpPr>
          <p:cNvPr id="6" name="Shape 4"/>
          <p:cNvSpPr/>
          <p:nvPr/>
        </p:nvSpPr>
        <p:spPr>
          <a:xfrm>
            <a:off x="2377440" y="2720340"/>
            <a:ext cx="548640" cy="955548"/>
          </a:xfrm>
          <a:prstGeom prst="line">
            <a:avLst/>
          </a:prstGeom>
          <a:noFill/>
          <a:ln w="25400">
            <a:solidFill>
              <a:srgbClr val="B0583A"/>
            </a:solidFill>
            <a:prstDash val="solid"/>
          </a:ln>
        </p:spPr>
      </p:sp>
      <p:sp>
        <p:nvSpPr>
          <p:cNvPr id="7" name="Shape 5"/>
          <p:cNvSpPr/>
          <p:nvPr/>
        </p:nvSpPr>
        <p:spPr>
          <a:xfrm>
            <a:off x="457200" y="2240280"/>
            <a:ext cx="1920240" cy="960120"/>
          </a:xfrm>
          <a:prstGeom prst="roundRect">
            <a:avLst>
              <a:gd name="adj" fmla="val 11429"/>
            </a:avLst>
          </a:prstGeom>
          <a:solidFill>
            <a:srgbClr val="B0583A"/>
          </a:solidFill>
          <a:ln w="6350">
            <a:solidFill>
              <a:srgbClr val="B0583A"/>
            </a:solidFill>
            <a:prstDash val="solid"/>
          </a:ln>
        </p:spPr>
      </p:sp>
      <p:sp>
        <p:nvSpPr>
          <p:cNvPr id="8" name="Text 6"/>
          <p:cNvSpPr txBox="1"/>
          <p:nvPr/>
        </p:nvSpPr>
        <p:spPr>
          <a:xfrm>
            <a:off x="530352" y="2240280"/>
            <a:ext cx="1773936" cy="96012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FE8DC"/>
                </a:solidFill>
                <a:latin typeface="Arial" pitchFamily="34" charset="0"/>
                <a:ea typeface="Arial" pitchFamily="34" charset="-122"/>
                <a:cs typeface="Arial" pitchFamily="34" charset="-120"/>
              </a:rPr>
              <a:t>JOUR 3</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IA générative en pratique</a:t>
            </a:r>
            <a:endParaRPr lang="en-US" sz="800" dirty="0"/>
          </a:p>
        </p:txBody>
      </p:sp>
      <p:sp>
        <p:nvSpPr>
          <p:cNvPr id="9" name="Shape 7"/>
          <p:cNvSpPr/>
          <p:nvPr/>
        </p:nvSpPr>
        <p:spPr>
          <a:xfrm>
            <a:off x="2926080" y="1325880"/>
            <a:ext cx="2651760" cy="749808"/>
          </a:xfrm>
          <a:prstGeom prst="roundRect">
            <a:avLst>
              <a:gd name="adj" fmla="val 14634"/>
            </a:avLst>
          </a:prstGeom>
          <a:solidFill>
            <a:srgbClr val="FFFDF9"/>
          </a:solidFill>
          <a:ln w="19050">
            <a:solidFill>
              <a:srgbClr val="B0583A"/>
            </a:solidFill>
            <a:prstDash val="solid"/>
          </a:ln>
        </p:spPr>
      </p:sp>
      <p:sp>
        <p:nvSpPr>
          <p:cNvPr id="10" name="Text 8"/>
          <p:cNvSpPr txBox="1"/>
          <p:nvPr/>
        </p:nvSpPr>
        <p:spPr>
          <a:xfrm>
            <a:off x="2999232" y="1325880"/>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B0583A"/>
                </a:solidFill>
                <a:latin typeface="Arial" pitchFamily="34" charset="0"/>
                <a:ea typeface="Arial" pitchFamily="34" charset="-122"/>
                <a:cs typeface="Arial" pitchFamily="34" charset="-120"/>
              </a:rPr>
              <a:t>ChatGPT / Claude</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Démonstration et usage en autonomie</a:t>
            </a:r>
            <a:endParaRPr lang="en-US" sz="1200" dirty="0"/>
          </a:p>
        </p:txBody>
      </p:sp>
      <p:sp>
        <p:nvSpPr>
          <p:cNvPr id="11" name="Shape 9"/>
          <p:cNvSpPr/>
          <p:nvPr/>
        </p:nvSpPr>
        <p:spPr>
          <a:xfrm>
            <a:off x="2926080" y="2313432"/>
            <a:ext cx="2651760" cy="749808"/>
          </a:xfrm>
          <a:prstGeom prst="roundRect">
            <a:avLst>
              <a:gd name="adj" fmla="val 14634"/>
            </a:avLst>
          </a:prstGeom>
          <a:solidFill>
            <a:srgbClr val="FFFDF9"/>
          </a:solidFill>
          <a:ln w="19050">
            <a:solidFill>
              <a:srgbClr val="B0583A"/>
            </a:solidFill>
            <a:prstDash val="solid"/>
          </a:ln>
        </p:spPr>
      </p:sp>
      <p:sp>
        <p:nvSpPr>
          <p:cNvPr id="12" name="Text 10"/>
          <p:cNvSpPr txBox="1"/>
          <p:nvPr/>
        </p:nvSpPr>
        <p:spPr>
          <a:xfrm>
            <a:off x="2999232" y="2313432"/>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B0583A"/>
                </a:solidFill>
                <a:latin typeface="Arial" pitchFamily="34" charset="0"/>
                <a:ea typeface="Arial" pitchFamily="34" charset="-122"/>
                <a:cs typeface="Arial" pitchFamily="34" charset="-120"/>
              </a:rPr>
              <a:t>5 règles d'or du prompt</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Rôle, contexte, consigne claire…</a:t>
            </a:r>
            <a:endParaRPr lang="en-US" sz="1200" dirty="0"/>
          </a:p>
        </p:txBody>
      </p:sp>
      <p:sp>
        <p:nvSpPr>
          <p:cNvPr id="13" name="Shape 11"/>
          <p:cNvSpPr/>
          <p:nvPr/>
        </p:nvSpPr>
        <p:spPr>
          <a:xfrm>
            <a:off x="2926080" y="3300984"/>
            <a:ext cx="2651760" cy="749808"/>
          </a:xfrm>
          <a:prstGeom prst="roundRect">
            <a:avLst>
              <a:gd name="adj" fmla="val 14634"/>
            </a:avLst>
          </a:prstGeom>
          <a:solidFill>
            <a:srgbClr val="FFFDF9"/>
          </a:solidFill>
          <a:ln w="19050">
            <a:solidFill>
              <a:srgbClr val="B0583A"/>
            </a:solidFill>
            <a:prstDash val="solid"/>
          </a:ln>
        </p:spPr>
      </p:sp>
      <p:sp>
        <p:nvSpPr>
          <p:cNvPr id="14" name="Text 12"/>
          <p:cNvSpPr txBox="1"/>
          <p:nvPr/>
        </p:nvSpPr>
        <p:spPr>
          <a:xfrm>
            <a:off x="2999232" y="3300984"/>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B0583A"/>
                </a:solidFill>
                <a:latin typeface="Arial" pitchFamily="34" charset="0"/>
                <a:ea typeface="Arial" pitchFamily="34" charset="-122"/>
                <a:cs typeface="Arial" pitchFamily="34" charset="-120"/>
              </a:rPr>
              <a:t>Canva Magic</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Visuels assistés par IA</a:t>
            </a:r>
            <a:endParaRPr lang="en-US" sz="1200" dirty="0"/>
          </a:p>
        </p:txBody>
      </p:sp>
      <p:sp>
        <p:nvSpPr>
          <p:cNvPr id="15" name="Shape 13"/>
          <p:cNvSpPr/>
          <p:nvPr/>
        </p:nvSpPr>
        <p:spPr>
          <a:xfrm>
            <a:off x="5943600" y="1325880"/>
            <a:ext cx="2743200" cy="1234440"/>
          </a:xfrm>
          <a:prstGeom prst="roundRect">
            <a:avLst>
              <a:gd name="adj" fmla="val 7407"/>
            </a:avLst>
          </a:prstGeom>
          <a:solidFill>
            <a:srgbClr val="FFFDF9"/>
          </a:solidFill>
          <a:ln w="9525">
            <a:solidFill>
              <a:srgbClr val="DDD5C6"/>
            </a:solidFill>
            <a:prstDash val="solid"/>
          </a:ln>
        </p:spPr>
      </p:sp>
      <p:sp>
        <p:nvSpPr>
          <p:cNvPr id="16" name="Text 14"/>
          <p:cNvSpPr txBox="1"/>
          <p:nvPr/>
        </p:nvSpPr>
        <p:spPr>
          <a:xfrm>
            <a:off x="6126480" y="14447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B0583A"/>
                </a:solidFill>
                <a:latin typeface="Arial" pitchFamily="34" charset="0"/>
                <a:ea typeface="Arial" pitchFamily="34" charset="-122"/>
                <a:cs typeface="Arial" pitchFamily="34" charset="-120"/>
              </a:rPr>
              <a:t>ATELIERS PRATIQUES</a:t>
            </a:r>
            <a:endParaRPr lang="en-US" sz="800" dirty="0"/>
          </a:p>
        </p:txBody>
      </p:sp>
      <p:sp>
        <p:nvSpPr>
          <p:cNvPr id="17" name="Text 15"/>
          <p:cNvSpPr txBox="1"/>
          <p:nvPr/>
        </p:nvSpPr>
        <p:spPr>
          <a:xfrm>
            <a:off x="6126480" y="1691640"/>
            <a:ext cx="2423160" cy="777240"/>
          </a:xfrm>
          <a:prstGeom prst="rect">
            <a:avLst/>
          </a:prstGeom>
          <a:noFill/>
          <a:ln/>
        </p:spPr>
        <p:txBody>
          <a:bodyPr wrap="square" lIns="0" tIns="0" rIns="0" bIns="0" rtlCol="0" anchor="t"/>
          <a:lstStyle/>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5 — Prompts associatifs</a:t>
            </a:r>
            <a:endParaRPr lang="en-US" sz="1050" dirty="0"/>
          </a:p>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6 — Support de communication</a:t>
            </a:r>
            <a:endParaRPr lang="en-US" sz="1050" dirty="0"/>
          </a:p>
        </p:txBody>
      </p:sp>
      <p:sp>
        <p:nvSpPr>
          <p:cNvPr id="18" name="Shape 16"/>
          <p:cNvSpPr/>
          <p:nvPr/>
        </p:nvSpPr>
        <p:spPr>
          <a:xfrm>
            <a:off x="5943600" y="2697480"/>
            <a:ext cx="2743200" cy="1371600"/>
          </a:xfrm>
          <a:prstGeom prst="roundRect">
            <a:avLst>
              <a:gd name="adj" fmla="val 6667"/>
            </a:avLst>
          </a:prstGeom>
          <a:solidFill>
            <a:srgbClr val="1B2A3A"/>
          </a:solidFill>
          <a:ln w="12700">
            <a:solidFill>
              <a:srgbClr val="1B2A3A"/>
            </a:solidFill>
            <a:prstDash val="solid"/>
          </a:ln>
        </p:spPr>
      </p:sp>
      <p:sp>
        <p:nvSpPr>
          <p:cNvPr id="19" name="Text 17"/>
          <p:cNvSpPr txBox="1"/>
          <p:nvPr/>
        </p:nvSpPr>
        <p:spPr>
          <a:xfrm>
            <a:off x="6126480" y="28163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B8956A"/>
                </a:solidFill>
                <a:latin typeface="Arial" pitchFamily="34" charset="0"/>
                <a:ea typeface="Arial" pitchFamily="34" charset="-122"/>
                <a:cs typeface="Arial" pitchFamily="34" charset="-120"/>
              </a:rPr>
              <a:t>DANS VOTRE STRUCTURE</a:t>
            </a:r>
            <a:endParaRPr lang="en-US" sz="800" dirty="0"/>
          </a:p>
        </p:txBody>
      </p:sp>
      <p:sp>
        <p:nvSpPr>
          <p:cNvPr id="20" name="Text 18"/>
          <p:cNvSpPr txBox="1"/>
          <p:nvPr/>
        </p:nvSpPr>
        <p:spPr>
          <a:xfrm>
            <a:off x="6126480" y="3063240"/>
            <a:ext cx="2377440" cy="914400"/>
          </a:xfrm>
          <a:prstGeom prst="rect">
            <a:avLst/>
          </a:prstGeom>
          <a:noFill/>
          <a:ln/>
        </p:spPr>
        <p:txBody>
          <a:bodyPr wrap="square" lIns="0" tIns="0" rIns="0" bIns="0" rtlCol="0" anchor="t"/>
          <a:lstStyle/>
          <a:p>
            <a:pPr algn="l" indent="0" marL="0">
              <a:lnSpc>
                <a:spcPct val="125000"/>
              </a:lnSpc>
              <a:buNone/>
            </a:pPr>
            <a:r>
              <a:rPr lang="en-US" sz="1100" dirty="0">
                <a:solidFill>
                  <a:srgbClr val="F6F3EE"/>
                </a:solidFill>
                <a:latin typeface="Arial" pitchFamily="34" charset="0"/>
                <a:ea typeface="Arial" pitchFamily="34" charset="-122"/>
                <a:cs typeface="Arial" pitchFamily="34" charset="-120"/>
              </a:rPr>
              <a:t>Un post, une affiche ou une demande de subvention rédigés en quelques minutes, puis vérifiés.</a:t>
            </a:r>
            <a:endParaRPr lang="en-US" sz="1100" dirty="0"/>
          </a:p>
        </p:txBody>
      </p:sp>
      <p:sp>
        <p:nvSpPr>
          <p:cNvPr id="21" name="Text 19"/>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5A6572"/>
                </a:solidFill>
                <a:latin typeface="Arial" pitchFamily="34" charset="0"/>
                <a:ea typeface="Arial" pitchFamily="34" charset="-122"/>
                <a:cs typeface="Arial" pitchFamily="34" charset="-120"/>
              </a:rPr>
              <a:t>JCSL Formations · Organisme certifié Qualiopi</a:t>
            </a:r>
            <a:endParaRPr lang="en-US" sz="800" dirty="0"/>
          </a:p>
        </p:txBody>
      </p:sp>
      <p:sp>
        <p:nvSpPr>
          <p:cNvPr id="22" name="Text 20"/>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5A6572"/>
                </a:solidFill>
                <a:latin typeface="Arial" pitchFamily="34" charset="0"/>
                <a:ea typeface="Arial" pitchFamily="34" charset="-122"/>
                <a:cs typeface="Arial" pitchFamily="34" charset="-120"/>
              </a:rPr>
              <a:t>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CE6DB"/>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4F7A4A"/>
                </a:solidFill>
                <a:latin typeface="Arial" pitchFamily="34" charset="0"/>
                <a:ea typeface="Arial" pitchFamily="34" charset="-122"/>
                <a:cs typeface="Arial" pitchFamily="34" charset="-120"/>
              </a:rPr>
              <a:t>BRANCHE 4 · JOUR 4</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1B2A3A"/>
                </a:solidFill>
                <a:latin typeface="Arial" pitchFamily="34" charset="0"/>
                <a:ea typeface="Arial" pitchFamily="34" charset="-122"/>
                <a:cs typeface="Arial" pitchFamily="34" charset="-120"/>
              </a:rPr>
              <a:t>PLAN D'ACTION &amp; MISE EN ŒUVRE</a:t>
            </a:r>
            <a:endParaRPr lang="en-US" sz="2400" dirty="0"/>
          </a:p>
        </p:txBody>
      </p:sp>
      <p:sp>
        <p:nvSpPr>
          <p:cNvPr id="4" name="Shape 2"/>
          <p:cNvSpPr/>
          <p:nvPr/>
        </p:nvSpPr>
        <p:spPr>
          <a:xfrm flipH="1">
            <a:off x="2377440" y="1700784"/>
            <a:ext cx="548640" cy="1019556"/>
          </a:xfrm>
          <a:prstGeom prst="line">
            <a:avLst/>
          </a:prstGeom>
          <a:noFill/>
          <a:ln w="25400">
            <a:solidFill>
              <a:srgbClr val="4F7A4A"/>
            </a:solidFill>
            <a:prstDash val="solid"/>
          </a:ln>
        </p:spPr>
      </p:sp>
      <p:sp>
        <p:nvSpPr>
          <p:cNvPr id="5" name="Shape 3"/>
          <p:cNvSpPr/>
          <p:nvPr/>
        </p:nvSpPr>
        <p:spPr>
          <a:xfrm flipH="1">
            <a:off x="2377440" y="2688336"/>
            <a:ext cx="548640" cy="32004"/>
          </a:xfrm>
          <a:prstGeom prst="line">
            <a:avLst/>
          </a:prstGeom>
          <a:noFill/>
          <a:ln w="25400">
            <a:solidFill>
              <a:srgbClr val="4F7A4A"/>
            </a:solidFill>
            <a:prstDash val="solid"/>
          </a:ln>
        </p:spPr>
      </p:sp>
      <p:sp>
        <p:nvSpPr>
          <p:cNvPr id="6" name="Shape 4"/>
          <p:cNvSpPr/>
          <p:nvPr/>
        </p:nvSpPr>
        <p:spPr>
          <a:xfrm>
            <a:off x="2377440" y="2720340"/>
            <a:ext cx="548640" cy="955548"/>
          </a:xfrm>
          <a:prstGeom prst="line">
            <a:avLst/>
          </a:prstGeom>
          <a:noFill/>
          <a:ln w="25400">
            <a:solidFill>
              <a:srgbClr val="4F7A4A"/>
            </a:solidFill>
            <a:prstDash val="solid"/>
          </a:ln>
        </p:spPr>
      </p:sp>
      <p:sp>
        <p:nvSpPr>
          <p:cNvPr id="7" name="Shape 5"/>
          <p:cNvSpPr/>
          <p:nvPr/>
        </p:nvSpPr>
        <p:spPr>
          <a:xfrm>
            <a:off x="457200" y="2240280"/>
            <a:ext cx="1920240" cy="960120"/>
          </a:xfrm>
          <a:prstGeom prst="roundRect">
            <a:avLst>
              <a:gd name="adj" fmla="val 11429"/>
            </a:avLst>
          </a:prstGeom>
          <a:solidFill>
            <a:srgbClr val="4F7A4A"/>
          </a:solidFill>
          <a:ln w="6350">
            <a:solidFill>
              <a:srgbClr val="4F7A4A"/>
            </a:solidFill>
            <a:prstDash val="solid"/>
          </a:ln>
        </p:spPr>
      </p:sp>
      <p:sp>
        <p:nvSpPr>
          <p:cNvPr id="8" name="Text 6"/>
          <p:cNvSpPr txBox="1"/>
          <p:nvPr/>
        </p:nvSpPr>
        <p:spPr>
          <a:xfrm>
            <a:off x="530352" y="2240280"/>
            <a:ext cx="1773936" cy="960120"/>
          </a:xfrm>
          <a:prstGeom prst="rect">
            <a:avLst/>
          </a:prstGeom>
          <a:noFill/>
          <a:ln/>
        </p:spPr>
        <p:txBody>
          <a:bodyPr wrap="square" lIns="0" tIns="0" rIns="0" bIns="0" rtlCol="0" anchor="ctr"/>
          <a:lstStyle/>
          <a:p>
            <a:pPr algn="ctr" indent="0" marL="0">
              <a:lnSpc>
                <a:spcPct val="105000"/>
              </a:lnSpc>
              <a:buNone/>
            </a:pPr>
            <a:r>
              <a:rPr lang="en-US" sz="800" b="1" spc="150" kern="0" dirty="0">
                <a:solidFill>
                  <a:srgbClr val="EFE8DC"/>
                </a:solidFill>
                <a:latin typeface="Arial" pitchFamily="34" charset="0"/>
                <a:ea typeface="Arial" pitchFamily="34" charset="-122"/>
                <a:cs typeface="Arial" pitchFamily="34" charset="-120"/>
              </a:rPr>
              <a:t>JOUR 4</a:t>
            </a:r>
            <a:endParaRPr lang="en-US" sz="800" dirty="0"/>
          </a:p>
          <a:p>
            <a:pPr algn="ctr" indent="0" marL="0">
              <a:lnSpc>
                <a:spcPct val="105000"/>
              </a:lnSpc>
              <a:buNone/>
            </a:pPr>
            <a:r>
              <a:rPr lang="en-US" sz="1300" b="1" dirty="0">
                <a:solidFill>
                  <a:srgbClr val="FFFFFF"/>
                </a:solidFill>
                <a:latin typeface="Arial" pitchFamily="34" charset="0"/>
                <a:ea typeface="Arial" pitchFamily="34" charset="-122"/>
                <a:cs typeface="Arial" pitchFamily="34" charset="-120"/>
              </a:rPr>
              <a:t>Plan d'action &amp; mise en œuvre</a:t>
            </a:r>
            <a:endParaRPr lang="en-US" sz="800" dirty="0"/>
          </a:p>
        </p:txBody>
      </p:sp>
      <p:sp>
        <p:nvSpPr>
          <p:cNvPr id="9" name="Shape 7"/>
          <p:cNvSpPr/>
          <p:nvPr/>
        </p:nvSpPr>
        <p:spPr>
          <a:xfrm>
            <a:off x="2926080" y="1325880"/>
            <a:ext cx="2651760" cy="749808"/>
          </a:xfrm>
          <a:prstGeom prst="roundRect">
            <a:avLst>
              <a:gd name="adj" fmla="val 14634"/>
            </a:avLst>
          </a:prstGeom>
          <a:solidFill>
            <a:srgbClr val="FFFDF9"/>
          </a:solidFill>
          <a:ln w="19050">
            <a:solidFill>
              <a:srgbClr val="4F7A4A"/>
            </a:solidFill>
            <a:prstDash val="solid"/>
          </a:ln>
        </p:spPr>
      </p:sp>
      <p:sp>
        <p:nvSpPr>
          <p:cNvPr id="10" name="Text 8"/>
          <p:cNvSpPr txBox="1"/>
          <p:nvPr/>
        </p:nvSpPr>
        <p:spPr>
          <a:xfrm>
            <a:off x="2999232" y="1325880"/>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4F7A4A"/>
                </a:solidFill>
                <a:latin typeface="Arial" pitchFamily="34" charset="0"/>
                <a:ea typeface="Arial" pitchFamily="34" charset="-122"/>
                <a:cs typeface="Arial" pitchFamily="34" charset="-120"/>
              </a:rPr>
              <a:t>4 piliers QQQC</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Quoi, qui, quand, comment</a:t>
            </a:r>
            <a:endParaRPr lang="en-US" sz="1200" dirty="0"/>
          </a:p>
        </p:txBody>
      </p:sp>
      <p:sp>
        <p:nvSpPr>
          <p:cNvPr id="11" name="Shape 9"/>
          <p:cNvSpPr/>
          <p:nvPr/>
        </p:nvSpPr>
        <p:spPr>
          <a:xfrm>
            <a:off x="2926080" y="2313432"/>
            <a:ext cx="2651760" cy="749808"/>
          </a:xfrm>
          <a:prstGeom prst="roundRect">
            <a:avLst>
              <a:gd name="adj" fmla="val 14634"/>
            </a:avLst>
          </a:prstGeom>
          <a:solidFill>
            <a:srgbClr val="FFFDF9"/>
          </a:solidFill>
          <a:ln w="19050">
            <a:solidFill>
              <a:srgbClr val="4F7A4A"/>
            </a:solidFill>
            <a:prstDash val="solid"/>
          </a:ln>
        </p:spPr>
      </p:sp>
      <p:sp>
        <p:nvSpPr>
          <p:cNvPr id="12" name="Text 10"/>
          <p:cNvSpPr txBox="1"/>
          <p:nvPr/>
        </p:nvSpPr>
        <p:spPr>
          <a:xfrm>
            <a:off x="2999232" y="2313432"/>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4F7A4A"/>
                </a:solidFill>
                <a:latin typeface="Arial" pitchFamily="34" charset="0"/>
                <a:ea typeface="Arial" pitchFamily="34" charset="-122"/>
                <a:cs typeface="Arial" pitchFamily="34" charset="-120"/>
              </a:rPr>
              <a:t>Indicateurs KPI</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Activité, résultat, impact</a:t>
            </a:r>
            <a:endParaRPr lang="en-US" sz="1200" dirty="0"/>
          </a:p>
        </p:txBody>
      </p:sp>
      <p:sp>
        <p:nvSpPr>
          <p:cNvPr id="13" name="Shape 11"/>
          <p:cNvSpPr/>
          <p:nvPr/>
        </p:nvSpPr>
        <p:spPr>
          <a:xfrm>
            <a:off x="2926080" y="3300984"/>
            <a:ext cx="2651760" cy="749808"/>
          </a:xfrm>
          <a:prstGeom prst="roundRect">
            <a:avLst>
              <a:gd name="adj" fmla="val 14634"/>
            </a:avLst>
          </a:prstGeom>
          <a:solidFill>
            <a:srgbClr val="FFFDF9"/>
          </a:solidFill>
          <a:ln w="19050">
            <a:solidFill>
              <a:srgbClr val="4F7A4A"/>
            </a:solidFill>
            <a:prstDash val="solid"/>
          </a:ln>
        </p:spPr>
      </p:sp>
      <p:sp>
        <p:nvSpPr>
          <p:cNvPr id="14" name="Text 12"/>
          <p:cNvSpPr txBox="1"/>
          <p:nvPr/>
        </p:nvSpPr>
        <p:spPr>
          <a:xfrm>
            <a:off x="2999232" y="3300984"/>
            <a:ext cx="2505456" cy="749808"/>
          </a:xfrm>
          <a:prstGeom prst="rect">
            <a:avLst/>
          </a:prstGeom>
          <a:noFill/>
          <a:ln/>
        </p:spPr>
        <p:txBody>
          <a:bodyPr wrap="square" lIns="0" tIns="0" rIns="0" bIns="0" rtlCol="0" anchor="ctr"/>
          <a:lstStyle/>
          <a:p>
            <a:pPr algn="l" indent="0" marL="0">
              <a:lnSpc>
                <a:spcPct val="105000"/>
              </a:lnSpc>
              <a:buNone/>
            </a:pPr>
            <a:r>
              <a:rPr lang="en-US" sz="1200" b="1" dirty="0">
                <a:solidFill>
                  <a:srgbClr val="4F7A4A"/>
                </a:solidFill>
                <a:latin typeface="Arial" pitchFamily="34" charset="0"/>
                <a:ea typeface="Arial" pitchFamily="34" charset="-122"/>
                <a:cs typeface="Arial" pitchFamily="34" charset="-120"/>
              </a:rPr>
              <a:t>5 actions clés</a:t>
            </a:r>
            <a:endParaRPr lang="en-US" sz="1200" dirty="0"/>
          </a:p>
          <a:p>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Et jalons de suivi après la formation</a:t>
            </a:r>
            <a:endParaRPr lang="en-US" sz="1200" dirty="0"/>
          </a:p>
        </p:txBody>
      </p:sp>
      <p:sp>
        <p:nvSpPr>
          <p:cNvPr id="15" name="Shape 13"/>
          <p:cNvSpPr/>
          <p:nvPr/>
        </p:nvSpPr>
        <p:spPr>
          <a:xfrm>
            <a:off x="5943600" y="1325880"/>
            <a:ext cx="2743200" cy="1234440"/>
          </a:xfrm>
          <a:prstGeom prst="roundRect">
            <a:avLst>
              <a:gd name="adj" fmla="val 7407"/>
            </a:avLst>
          </a:prstGeom>
          <a:solidFill>
            <a:srgbClr val="FFFDF9"/>
          </a:solidFill>
          <a:ln w="9525">
            <a:solidFill>
              <a:srgbClr val="DDD5C6"/>
            </a:solidFill>
            <a:prstDash val="solid"/>
          </a:ln>
        </p:spPr>
      </p:sp>
      <p:sp>
        <p:nvSpPr>
          <p:cNvPr id="16" name="Text 14"/>
          <p:cNvSpPr txBox="1"/>
          <p:nvPr/>
        </p:nvSpPr>
        <p:spPr>
          <a:xfrm>
            <a:off x="6126480" y="14447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4F7A4A"/>
                </a:solidFill>
                <a:latin typeface="Arial" pitchFamily="34" charset="0"/>
                <a:ea typeface="Arial" pitchFamily="34" charset="-122"/>
                <a:cs typeface="Arial" pitchFamily="34" charset="-120"/>
              </a:rPr>
              <a:t>ATELIERS PRATIQUES</a:t>
            </a:r>
            <a:endParaRPr lang="en-US" sz="800" dirty="0"/>
          </a:p>
        </p:txBody>
      </p:sp>
      <p:sp>
        <p:nvSpPr>
          <p:cNvPr id="17" name="Text 15"/>
          <p:cNvSpPr txBox="1"/>
          <p:nvPr/>
        </p:nvSpPr>
        <p:spPr>
          <a:xfrm>
            <a:off x="6126480" y="1691640"/>
            <a:ext cx="2423160" cy="777240"/>
          </a:xfrm>
          <a:prstGeom prst="rect">
            <a:avLst/>
          </a:prstGeom>
          <a:noFill/>
          <a:ln/>
        </p:spPr>
        <p:txBody>
          <a:bodyPr wrap="square" lIns="0" tIns="0" rIns="0" bIns="0" rtlCol="0" anchor="t"/>
          <a:lstStyle/>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7 — Plan d'action</a:t>
            </a:r>
            <a:endParaRPr lang="en-US" sz="1050" dirty="0"/>
          </a:p>
          <a:p>
            <a:pPr marL="342900" indent="-342900">
              <a:spcAft>
                <a:spcPts val="400"/>
              </a:spcAft>
              <a:buSzPct val="100000"/>
              <a:buChar char="•"/>
            </a:pPr>
            <a:r>
              <a:rPr lang="en-US" sz="1050" dirty="0">
                <a:solidFill>
                  <a:srgbClr val="1B2A3A"/>
                </a:solidFill>
                <a:latin typeface="Arial" pitchFamily="34" charset="0"/>
                <a:ea typeface="Arial" pitchFamily="34" charset="-122"/>
                <a:cs typeface="Arial" pitchFamily="34" charset="-120"/>
              </a:rPr>
              <a:t>Atelier 8 — Présentations</a:t>
            </a:r>
            <a:endParaRPr lang="en-US" sz="1050" dirty="0"/>
          </a:p>
        </p:txBody>
      </p:sp>
      <p:sp>
        <p:nvSpPr>
          <p:cNvPr id="18" name="Shape 16"/>
          <p:cNvSpPr/>
          <p:nvPr/>
        </p:nvSpPr>
        <p:spPr>
          <a:xfrm>
            <a:off x="5943600" y="2697480"/>
            <a:ext cx="2743200" cy="1371600"/>
          </a:xfrm>
          <a:prstGeom prst="roundRect">
            <a:avLst>
              <a:gd name="adj" fmla="val 6667"/>
            </a:avLst>
          </a:prstGeom>
          <a:solidFill>
            <a:srgbClr val="1B2A3A"/>
          </a:solidFill>
          <a:ln w="12700">
            <a:solidFill>
              <a:srgbClr val="1B2A3A"/>
            </a:solidFill>
            <a:prstDash val="solid"/>
          </a:ln>
        </p:spPr>
      </p:sp>
      <p:sp>
        <p:nvSpPr>
          <p:cNvPr id="19" name="Text 17"/>
          <p:cNvSpPr txBox="1"/>
          <p:nvPr/>
        </p:nvSpPr>
        <p:spPr>
          <a:xfrm>
            <a:off x="6126480" y="2816352"/>
            <a:ext cx="2377440" cy="201168"/>
          </a:xfrm>
          <a:prstGeom prst="rect">
            <a:avLst/>
          </a:prstGeom>
          <a:noFill/>
          <a:ln/>
        </p:spPr>
        <p:txBody>
          <a:bodyPr wrap="square" lIns="0" tIns="0" rIns="0" bIns="0" rtlCol="0" anchor="t"/>
          <a:lstStyle/>
          <a:p>
            <a:pPr algn="l" indent="0" marL="0">
              <a:lnSpc>
                <a:spcPct val="110000"/>
              </a:lnSpc>
              <a:buNone/>
            </a:pPr>
            <a:r>
              <a:rPr lang="en-US" sz="800" b="1" spc="150" kern="0" dirty="0">
                <a:solidFill>
                  <a:srgbClr val="B8956A"/>
                </a:solidFill>
                <a:latin typeface="Arial" pitchFamily="34" charset="0"/>
                <a:ea typeface="Arial" pitchFamily="34" charset="-122"/>
                <a:cs typeface="Arial" pitchFamily="34" charset="-120"/>
              </a:rPr>
              <a:t>DANS VOTRE STRUCTURE</a:t>
            </a:r>
            <a:endParaRPr lang="en-US" sz="800" dirty="0"/>
          </a:p>
        </p:txBody>
      </p:sp>
      <p:sp>
        <p:nvSpPr>
          <p:cNvPr id="20" name="Text 18"/>
          <p:cNvSpPr txBox="1"/>
          <p:nvPr/>
        </p:nvSpPr>
        <p:spPr>
          <a:xfrm>
            <a:off x="6126480" y="3063240"/>
            <a:ext cx="2377440" cy="914400"/>
          </a:xfrm>
          <a:prstGeom prst="rect">
            <a:avLst/>
          </a:prstGeom>
          <a:noFill/>
          <a:ln/>
        </p:spPr>
        <p:txBody>
          <a:bodyPr wrap="square" lIns="0" tIns="0" rIns="0" bIns="0" rtlCol="0" anchor="t"/>
          <a:lstStyle/>
          <a:p>
            <a:pPr algn="l" indent="0" marL="0">
              <a:lnSpc>
                <a:spcPct val="125000"/>
              </a:lnSpc>
              <a:buNone/>
            </a:pPr>
            <a:r>
              <a:rPr lang="en-US" sz="1100" dirty="0">
                <a:solidFill>
                  <a:srgbClr val="F6F3EE"/>
                </a:solidFill>
                <a:latin typeface="Arial" pitchFamily="34" charset="0"/>
                <a:ea typeface="Arial" pitchFamily="34" charset="-122"/>
                <a:cs typeface="Arial" pitchFamily="34" charset="-120"/>
              </a:rPr>
              <a:t>Un plan d'action prêt à présenter au bureau, à l'assemblée générale ou aux financeurs.</a:t>
            </a:r>
            <a:endParaRPr lang="en-US" sz="1100" dirty="0"/>
          </a:p>
        </p:txBody>
      </p:sp>
      <p:sp>
        <p:nvSpPr>
          <p:cNvPr id="21" name="Text 19"/>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5A6572"/>
                </a:solidFill>
                <a:latin typeface="Arial" pitchFamily="34" charset="0"/>
                <a:ea typeface="Arial" pitchFamily="34" charset="-122"/>
                <a:cs typeface="Arial" pitchFamily="34" charset="-120"/>
              </a:rPr>
              <a:t>JCSL Formations · Organisme certifié Qualiopi</a:t>
            </a:r>
            <a:endParaRPr lang="en-US" sz="800" dirty="0"/>
          </a:p>
        </p:txBody>
      </p:sp>
      <p:sp>
        <p:nvSpPr>
          <p:cNvPr id="22" name="Text 20"/>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5A6572"/>
                </a:solidFill>
                <a:latin typeface="Arial" pitchFamily="34" charset="0"/>
                <a:ea typeface="Arial" pitchFamily="34" charset="-122"/>
                <a:cs typeface="Arial" pitchFamily="34" charset="-120"/>
              </a:rPr>
              <a:t>6</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E"/>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8A6A3F"/>
                </a:solidFill>
                <a:latin typeface="Arial" pitchFamily="34" charset="0"/>
                <a:ea typeface="Arial" pitchFamily="34" charset="-122"/>
                <a:cs typeface="Arial" pitchFamily="34" charset="-120"/>
              </a:rPr>
              <a:t>BRANCHES TRANSVERSES · TOUT AU LONG DE LA FORMATION</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1B2A3A"/>
                </a:solidFill>
                <a:latin typeface="Arial" pitchFamily="34" charset="0"/>
                <a:ea typeface="Arial" pitchFamily="34" charset="-122"/>
                <a:cs typeface="Arial" pitchFamily="34" charset="-120"/>
              </a:rPr>
              <a:t>DES OUTILS CONCRETS, UN USAGE RESPONSABLE</a:t>
            </a:r>
            <a:endParaRPr lang="en-US" sz="2400" dirty="0"/>
          </a:p>
        </p:txBody>
      </p:sp>
      <p:sp>
        <p:nvSpPr>
          <p:cNvPr id="4" name="Shape 2"/>
          <p:cNvSpPr/>
          <p:nvPr/>
        </p:nvSpPr>
        <p:spPr>
          <a:xfrm>
            <a:off x="457200" y="1280160"/>
            <a:ext cx="3931920" cy="548640"/>
          </a:xfrm>
          <a:prstGeom prst="roundRect">
            <a:avLst>
              <a:gd name="adj" fmla="val 20000"/>
            </a:avLst>
          </a:prstGeom>
          <a:solidFill>
            <a:srgbClr val="5A6572"/>
          </a:solidFill>
          <a:ln w="6350">
            <a:solidFill>
              <a:srgbClr val="5A6572"/>
            </a:solidFill>
            <a:prstDash val="solid"/>
          </a:ln>
        </p:spPr>
      </p:sp>
      <p:sp>
        <p:nvSpPr>
          <p:cNvPr id="5" name="Text 3"/>
          <p:cNvSpPr txBox="1"/>
          <p:nvPr/>
        </p:nvSpPr>
        <p:spPr>
          <a:xfrm>
            <a:off x="530352" y="1280160"/>
            <a:ext cx="3785616" cy="548640"/>
          </a:xfrm>
          <a:prstGeom prst="rect">
            <a:avLst/>
          </a:prstGeom>
          <a:noFill/>
          <a:ln/>
        </p:spPr>
        <p:txBody>
          <a:bodyPr wrap="square" lIns="0" tIns="0" rIns="0" bIns="0" rtlCol="0" anchor="ctr"/>
          <a:lstStyle/>
          <a:p>
            <a:pPr algn="ctr" indent="0" marL="0">
              <a:lnSpc>
                <a:spcPct val="105000"/>
              </a:lnSpc>
              <a:buNone/>
            </a:pPr>
            <a:r>
              <a:rPr lang="en-US" sz="1400" b="1" dirty="0">
                <a:solidFill>
                  <a:srgbClr val="FFFFFF"/>
                </a:solidFill>
                <a:latin typeface="Arial" pitchFamily="34" charset="0"/>
                <a:ea typeface="Arial" pitchFamily="34" charset="-122"/>
                <a:cs typeface="Arial" pitchFamily="34" charset="-120"/>
              </a:rPr>
              <a:t>Outils &amp; ressources</a:t>
            </a:r>
            <a:endParaRPr lang="en-US" sz="1400" dirty="0"/>
          </a:p>
        </p:txBody>
      </p:sp>
      <p:sp>
        <p:nvSpPr>
          <p:cNvPr id="6" name="Shape 4"/>
          <p:cNvSpPr/>
          <p:nvPr/>
        </p:nvSpPr>
        <p:spPr>
          <a:xfrm flipH="1">
            <a:off x="1051560" y="1828800"/>
            <a:ext cx="1371600" cy="228600"/>
          </a:xfrm>
          <a:prstGeom prst="line">
            <a:avLst/>
          </a:prstGeom>
          <a:noFill/>
          <a:ln w="12700">
            <a:solidFill>
              <a:srgbClr val="CFC6B6"/>
            </a:solidFill>
            <a:prstDash val="solid"/>
          </a:ln>
        </p:spPr>
      </p:sp>
      <p:sp>
        <p:nvSpPr>
          <p:cNvPr id="7" name="Shape 5"/>
          <p:cNvSpPr/>
          <p:nvPr/>
        </p:nvSpPr>
        <p:spPr>
          <a:xfrm flipH="1">
            <a:off x="2377440" y="1828800"/>
            <a:ext cx="45720" cy="228600"/>
          </a:xfrm>
          <a:prstGeom prst="line">
            <a:avLst/>
          </a:prstGeom>
          <a:noFill/>
          <a:ln w="12700">
            <a:solidFill>
              <a:srgbClr val="CFC6B6"/>
            </a:solidFill>
            <a:prstDash val="solid"/>
          </a:ln>
        </p:spPr>
      </p:sp>
      <p:sp>
        <p:nvSpPr>
          <p:cNvPr id="8" name="Shape 6"/>
          <p:cNvSpPr/>
          <p:nvPr/>
        </p:nvSpPr>
        <p:spPr>
          <a:xfrm>
            <a:off x="2423160" y="1828800"/>
            <a:ext cx="1280160" cy="228600"/>
          </a:xfrm>
          <a:prstGeom prst="line">
            <a:avLst/>
          </a:prstGeom>
          <a:noFill/>
          <a:ln w="12700">
            <a:solidFill>
              <a:srgbClr val="CFC6B6"/>
            </a:solidFill>
            <a:prstDash val="solid"/>
          </a:ln>
        </p:spPr>
      </p:sp>
      <p:sp>
        <p:nvSpPr>
          <p:cNvPr id="9" name="Shape 7"/>
          <p:cNvSpPr/>
          <p:nvPr/>
        </p:nvSpPr>
        <p:spPr>
          <a:xfrm flipH="1">
            <a:off x="1051560" y="1828800"/>
            <a:ext cx="1371600" cy="795528"/>
          </a:xfrm>
          <a:prstGeom prst="line">
            <a:avLst/>
          </a:prstGeom>
          <a:noFill/>
          <a:ln w="12700">
            <a:solidFill>
              <a:srgbClr val="CFC6B6"/>
            </a:solidFill>
            <a:prstDash val="solid"/>
          </a:ln>
        </p:spPr>
      </p:sp>
      <p:sp>
        <p:nvSpPr>
          <p:cNvPr id="10" name="Shape 8"/>
          <p:cNvSpPr/>
          <p:nvPr/>
        </p:nvSpPr>
        <p:spPr>
          <a:xfrm flipH="1">
            <a:off x="2377440" y="1828800"/>
            <a:ext cx="45720" cy="795528"/>
          </a:xfrm>
          <a:prstGeom prst="line">
            <a:avLst/>
          </a:prstGeom>
          <a:noFill/>
          <a:ln w="12700">
            <a:solidFill>
              <a:srgbClr val="CFC6B6"/>
            </a:solidFill>
            <a:prstDash val="solid"/>
          </a:ln>
        </p:spPr>
      </p:sp>
      <p:sp>
        <p:nvSpPr>
          <p:cNvPr id="11" name="Shape 9"/>
          <p:cNvSpPr/>
          <p:nvPr/>
        </p:nvSpPr>
        <p:spPr>
          <a:xfrm>
            <a:off x="2423160" y="1828800"/>
            <a:ext cx="1280160" cy="795528"/>
          </a:xfrm>
          <a:prstGeom prst="line">
            <a:avLst/>
          </a:prstGeom>
          <a:noFill/>
          <a:ln w="12700">
            <a:solidFill>
              <a:srgbClr val="CFC6B6"/>
            </a:solidFill>
            <a:prstDash val="solid"/>
          </a:ln>
        </p:spPr>
      </p:sp>
      <p:sp>
        <p:nvSpPr>
          <p:cNvPr id="12" name="Shape 10"/>
          <p:cNvSpPr/>
          <p:nvPr/>
        </p:nvSpPr>
        <p:spPr>
          <a:xfrm flipH="1">
            <a:off x="1051560" y="1828800"/>
            <a:ext cx="1371600" cy="1362456"/>
          </a:xfrm>
          <a:prstGeom prst="line">
            <a:avLst/>
          </a:prstGeom>
          <a:noFill/>
          <a:ln w="12700">
            <a:solidFill>
              <a:srgbClr val="CFC6B6"/>
            </a:solidFill>
            <a:prstDash val="solid"/>
          </a:ln>
        </p:spPr>
      </p:sp>
      <p:sp>
        <p:nvSpPr>
          <p:cNvPr id="13" name="Shape 11"/>
          <p:cNvSpPr/>
          <p:nvPr/>
        </p:nvSpPr>
        <p:spPr>
          <a:xfrm flipH="1">
            <a:off x="2377440" y="1828800"/>
            <a:ext cx="45720" cy="1362456"/>
          </a:xfrm>
          <a:prstGeom prst="line">
            <a:avLst/>
          </a:prstGeom>
          <a:noFill/>
          <a:ln w="12700">
            <a:solidFill>
              <a:srgbClr val="CFC6B6"/>
            </a:solidFill>
            <a:prstDash val="solid"/>
          </a:ln>
        </p:spPr>
      </p:sp>
      <p:sp>
        <p:nvSpPr>
          <p:cNvPr id="14" name="Shape 12"/>
          <p:cNvSpPr/>
          <p:nvPr/>
        </p:nvSpPr>
        <p:spPr>
          <a:xfrm>
            <a:off x="2423160" y="1828800"/>
            <a:ext cx="1280160" cy="1362456"/>
          </a:xfrm>
          <a:prstGeom prst="line">
            <a:avLst/>
          </a:prstGeom>
          <a:noFill/>
          <a:ln w="12700">
            <a:solidFill>
              <a:srgbClr val="CFC6B6"/>
            </a:solidFill>
            <a:prstDash val="solid"/>
          </a:ln>
        </p:spPr>
      </p:sp>
      <p:sp>
        <p:nvSpPr>
          <p:cNvPr id="15" name="Shape 13"/>
          <p:cNvSpPr/>
          <p:nvPr/>
        </p:nvSpPr>
        <p:spPr>
          <a:xfrm>
            <a:off x="457200" y="2057400"/>
            <a:ext cx="1188720" cy="411480"/>
          </a:xfrm>
          <a:prstGeom prst="roundRect">
            <a:avLst>
              <a:gd name="adj" fmla="val 48889"/>
            </a:avLst>
          </a:prstGeom>
          <a:solidFill>
            <a:srgbClr val="FFFDF9"/>
          </a:solidFill>
          <a:ln w="19050">
            <a:solidFill>
              <a:srgbClr val="5A6572"/>
            </a:solidFill>
            <a:prstDash val="solid"/>
          </a:ln>
        </p:spPr>
      </p:sp>
      <p:sp>
        <p:nvSpPr>
          <p:cNvPr id="16" name="Text 14"/>
          <p:cNvSpPr txBox="1"/>
          <p:nvPr/>
        </p:nvSpPr>
        <p:spPr>
          <a:xfrm>
            <a:off x="530352" y="2057400"/>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ChatGPT</a:t>
            </a:r>
            <a:endParaRPr lang="en-US" sz="1100" dirty="0"/>
          </a:p>
        </p:txBody>
      </p:sp>
      <p:sp>
        <p:nvSpPr>
          <p:cNvPr id="17" name="Shape 15"/>
          <p:cNvSpPr/>
          <p:nvPr/>
        </p:nvSpPr>
        <p:spPr>
          <a:xfrm>
            <a:off x="1783080" y="2057400"/>
            <a:ext cx="1188720" cy="411480"/>
          </a:xfrm>
          <a:prstGeom prst="roundRect">
            <a:avLst>
              <a:gd name="adj" fmla="val 48889"/>
            </a:avLst>
          </a:prstGeom>
          <a:solidFill>
            <a:srgbClr val="FFFDF9"/>
          </a:solidFill>
          <a:ln w="19050">
            <a:solidFill>
              <a:srgbClr val="5A6572"/>
            </a:solidFill>
            <a:prstDash val="solid"/>
          </a:ln>
        </p:spPr>
      </p:sp>
      <p:sp>
        <p:nvSpPr>
          <p:cNvPr id="18" name="Text 16"/>
          <p:cNvSpPr txBox="1"/>
          <p:nvPr/>
        </p:nvSpPr>
        <p:spPr>
          <a:xfrm>
            <a:off x="1856232" y="2057400"/>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Claude</a:t>
            </a:r>
            <a:endParaRPr lang="en-US" sz="1100" dirty="0"/>
          </a:p>
        </p:txBody>
      </p:sp>
      <p:sp>
        <p:nvSpPr>
          <p:cNvPr id="19" name="Shape 17"/>
          <p:cNvSpPr/>
          <p:nvPr/>
        </p:nvSpPr>
        <p:spPr>
          <a:xfrm>
            <a:off x="3108960" y="2057400"/>
            <a:ext cx="1188720" cy="411480"/>
          </a:xfrm>
          <a:prstGeom prst="roundRect">
            <a:avLst>
              <a:gd name="adj" fmla="val 48889"/>
            </a:avLst>
          </a:prstGeom>
          <a:solidFill>
            <a:srgbClr val="FFFDF9"/>
          </a:solidFill>
          <a:ln w="19050">
            <a:solidFill>
              <a:srgbClr val="5A6572"/>
            </a:solidFill>
            <a:prstDash val="solid"/>
          </a:ln>
        </p:spPr>
      </p:sp>
      <p:sp>
        <p:nvSpPr>
          <p:cNvPr id="20" name="Text 18"/>
          <p:cNvSpPr txBox="1"/>
          <p:nvPr/>
        </p:nvSpPr>
        <p:spPr>
          <a:xfrm>
            <a:off x="3182112" y="2057400"/>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Mistral</a:t>
            </a:r>
            <a:endParaRPr lang="en-US" sz="1100" dirty="0"/>
          </a:p>
        </p:txBody>
      </p:sp>
      <p:sp>
        <p:nvSpPr>
          <p:cNvPr id="21" name="Shape 19"/>
          <p:cNvSpPr/>
          <p:nvPr/>
        </p:nvSpPr>
        <p:spPr>
          <a:xfrm>
            <a:off x="457200" y="2624328"/>
            <a:ext cx="1188720" cy="411480"/>
          </a:xfrm>
          <a:prstGeom prst="roundRect">
            <a:avLst>
              <a:gd name="adj" fmla="val 48889"/>
            </a:avLst>
          </a:prstGeom>
          <a:solidFill>
            <a:srgbClr val="FFFDF9"/>
          </a:solidFill>
          <a:ln w="19050">
            <a:solidFill>
              <a:srgbClr val="5A6572"/>
            </a:solidFill>
            <a:prstDash val="solid"/>
          </a:ln>
        </p:spPr>
      </p:sp>
      <p:sp>
        <p:nvSpPr>
          <p:cNvPr id="22" name="Text 20"/>
          <p:cNvSpPr txBox="1"/>
          <p:nvPr/>
        </p:nvSpPr>
        <p:spPr>
          <a:xfrm>
            <a:off x="530352" y="2624328"/>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Notion</a:t>
            </a:r>
            <a:endParaRPr lang="en-US" sz="1100" dirty="0"/>
          </a:p>
        </p:txBody>
      </p:sp>
      <p:sp>
        <p:nvSpPr>
          <p:cNvPr id="23" name="Shape 21"/>
          <p:cNvSpPr/>
          <p:nvPr/>
        </p:nvSpPr>
        <p:spPr>
          <a:xfrm>
            <a:off x="1783080" y="2624328"/>
            <a:ext cx="1188720" cy="411480"/>
          </a:xfrm>
          <a:prstGeom prst="roundRect">
            <a:avLst>
              <a:gd name="adj" fmla="val 48889"/>
            </a:avLst>
          </a:prstGeom>
          <a:solidFill>
            <a:srgbClr val="FFFDF9"/>
          </a:solidFill>
          <a:ln w="19050">
            <a:solidFill>
              <a:srgbClr val="5A6572"/>
            </a:solidFill>
            <a:prstDash val="solid"/>
          </a:ln>
        </p:spPr>
      </p:sp>
      <p:sp>
        <p:nvSpPr>
          <p:cNvPr id="24" name="Text 22"/>
          <p:cNvSpPr txBox="1"/>
          <p:nvPr/>
        </p:nvSpPr>
        <p:spPr>
          <a:xfrm>
            <a:off x="1856232" y="2624328"/>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Trello</a:t>
            </a:r>
            <a:endParaRPr lang="en-US" sz="1100" dirty="0"/>
          </a:p>
        </p:txBody>
      </p:sp>
      <p:sp>
        <p:nvSpPr>
          <p:cNvPr id="25" name="Shape 23"/>
          <p:cNvSpPr/>
          <p:nvPr/>
        </p:nvSpPr>
        <p:spPr>
          <a:xfrm>
            <a:off x="3108960" y="2624328"/>
            <a:ext cx="1188720" cy="411480"/>
          </a:xfrm>
          <a:prstGeom prst="roundRect">
            <a:avLst>
              <a:gd name="adj" fmla="val 48889"/>
            </a:avLst>
          </a:prstGeom>
          <a:solidFill>
            <a:srgbClr val="FFFDF9"/>
          </a:solidFill>
          <a:ln w="19050">
            <a:solidFill>
              <a:srgbClr val="5A6572"/>
            </a:solidFill>
            <a:prstDash val="solid"/>
          </a:ln>
        </p:spPr>
      </p:sp>
      <p:sp>
        <p:nvSpPr>
          <p:cNvPr id="26" name="Text 24"/>
          <p:cNvSpPr txBox="1"/>
          <p:nvPr/>
        </p:nvSpPr>
        <p:spPr>
          <a:xfrm>
            <a:off x="3182112" y="2624328"/>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Canva</a:t>
            </a:r>
            <a:endParaRPr lang="en-US" sz="1100" dirty="0"/>
          </a:p>
        </p:txBody>
      </p:sp>
      <p:sp>
        <p:nvSpPr>
          <p:cNvPr id="27" name="Shape 25"/>
          <p:cNvSpPr/>
          <p:nvPr/>
        </p:nvSpPr>
        <p:spPr>
          <a:xfrm>
            <a:off x="457200" y="3191256"/>
            <a:ext cx="1188720" cy="411480"/>
          </a:xfrm>
          <a:prstGeom prst="roundRect">
            <a:avLst>
              <a:gd name="adj" fmla="val 48889"/>
            </a:avLst>
          </a:prstGeom>
          <a:solidFill>
            <a:srgbClr val="FFFDF9"/>
          </a:solidFill>
          <a:ln w="19050">
            <a:solidFill>
              <a:srgbClr val="5A6572"/>
            </a:solidFill>
            <a:prstDash val="solid"/>
          </a:ln>
        </p:spPr>
      </p:sp>
      <p:sp>
        <p:nvSpPr>
          <p:cNvPr id="28" name="Text 26"/>
          <p:cNvSpPr txBox="1"/>
          <p:nvPr/>
        </p:nvSpPr>
        <p:spPr>
          <a:xfrm>
            <a:off x="530352" y="3191256"/>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Tactiq</a:t>
            </a:r>
            <a:endParaRPr lang="en-US" sz="1100" dirty="0"/>
          </a:p>
        </p:txBody>
      </p:sp>
      <p:sp>
        <p:nvSpPr>
          <p:cNvPr id="29" name="Shape 27"/>
          <p:cNvSpPr/>
          <p:nvPr/>
        </p:nvSpPr>
        <p:spPr>
          <a:xfrm>
            <a:off x="1783080" y="3191256"/>
            <a:ext cx="1188720" cy="411480"/>
          </a:xfrm>
          <a:prstGeom prst="roundRect">
            <a:avLst>
              <a:gd name="adj" fmla="val 48889"/>
            </a:avLst>
          </a:prstGeom>
          <a:solidFill>
            <a:srgbClr val="FFFDF9"/>
          </a:solidFill>
          <a:ln w="19050">
            <a:solidFill>
              <a:srgbClr val="5A6572"/>
            </a:solidFill>
            <a:prstDash val="solid"/>
          </a:ln>
        </p:spPr>
      </p:sp>
      <p:sp>
        <p:nvSpPr>
          <p:cNvPr id="30" name="Text 28"/>
          <p:cNvSpPr txBox="1"/>
          <p:nvPr/>
        </p:nvSpPr>
        <p:spPr>
          <a:xfrm>
            <a:off x="1856232" y="3191256"/>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Otter.ai</a:t>
            </a:r>
            <a:endParaRPr lang="en-US" sz="1100" dirty="0"/>
          </a:p>
        </p:txBody>
      </p:sp>
      <p:sp>
        <p:nvSpPr>
          <p:cNvPr id="31" name="Shape 29"/>
          <p:cNvSpPr/>
          <p:nvPr/>
        </p:nvSpPr>
        <p:spPr>
          <a:xfrm>
            <a:off x="3108960" y="3191256"/>
            <a:ext cx="1188720" cy="411480"/>
          </a:xfrm>
          <a:prstGeom prst="roundRect">
            <a:avLst>
              <a:gd name="adj" fmla="val 48889"/>
            </a:avLst>
          </a:prstGeom>
          <a:solidFill>
            <a:srgbClr val="FFFDF9"/>
          </a:solidFill>
          <a:ln w="19050">
            <a:solidFill>
              <a:srgbClr val="5A6572"/>
            </a:solidFill>
            <a:prstDash val="solid"/>
          </a:ln>
        </p:spPr>
      </p:sp>
      <p:sp>
        <p:nvSpPr>
          <p:cNvPr id="32" name="Text 30"/>
          <p:cNvSpPr txBox="1"/>
          <p:nvPr/>
        </p:nvSpPr>
        <p:spPr>
          <a:xfrm>
            <a:off x="3182112" y="3191256"/>
            <a:ext cx="1042416" cy="411480"/>
          </a:xfrm>
          <a:prstGeom prst="rect">
            <a:avLst/>
          </a:prstGeom>
          <a:noFill/>
          <a:ln/>
        </p:spPr>
        <p:txBody>
          <a:bodyPr wrap="square" lIns="0" tIns="0" rIns="0" bIns="0" rtlCol="0" anchor="ctr"/>
          <a:lstStyle/>
          <a:p>
            <a:pPr algn="ctr" indent="0" marL="0">
              <a:lnSpc>
                <a:spcPct val="105000"/>
              </a:lnSpc>
              <a:buNone/>
            </a:pPr>
            <a:r>
              <a:rPr lang="en-US" sz="1100" b="1" dirty="0">
                <a:solidFill>
                  <a:srgbClr val="5A6572"/>
                </a:solidFill>
                <a:latin typeface="Arial" pitchFamily="34" charset="0"/>
                <a:ea typeface="Arial" pitchFamily="34" charset="-122"/>
                <a:cs typeface="Arial" pitchFamily="34" charset="-120"/>
              </a:rPr>
              <a:t>Perplexity</a:t>
            </a:r>
            <a:endParaRPr lang="en-US" sz="1100" dirty="0"/>
          </a:p>
        </p:txBody>
      </p:sp>
      <p:sp>
        <p:nvSpPr>
          <p:cNvPr id="33" name="Text 31"/>
          <p:cNvSpPr txBox="1"/>
          <p:nvPr/>
        </p:nvSpPr>
        <p:spPr>
          <a:xfrm>
            <a:off x="457200" y="3840480"/>
            <a:ext cx="3931920" cy="457200"/>
          </a:xfrm>
          <a:prstGeom prst="rect">
            <a:avLst/>
          </a:prstGeom>
          <a:noFill/>
          <a:ln/>
        </p:spPr>
        <p:txBody>
          <a:bodyPr wrap="square" lIns="0" tIns="0" rIns="0" bIns="0" rtlCol="0" anchor="t"/>
          <a:lstStyle/>
          <a:p>
            <a:pPr algn="l" indent="0" marL="0">
              <a:lnSpc>
                <a:spcPct val="110000"/>
              </a:lnSpc>
              <a:buNone/>
            </a:pPr>
            <a:r>
              <a:rPr lang="en-US" sz="1050" i="1" dirty="0">
                <a:solidFill>
                  <a:srgbClr val="3E4A57"/>
                </a:solidFill>
                <a:latin typeface="Arial" pitchFamily="34" charset="0"/>
                <a:ea typeface="Arial" pitchFamily="34" charset="-122"/>
                <a:cs typeface="Arial" pitchFamily="34" charset="-120"/>
              </a:rPr>
              <a:t>Outils gratuits ou en version gratuite : aucune licence à acheter.</a:t>
            </a:r>
            <a:endParaRPr lang="en-US" sz="1050" dirty="0"/>
          </a:p>
        </p:txBody>
      </p:sp>
      <p:sp>
        <p:nvSpPr>
          <p:cNvPr id="34" name="Shape 32"/>
          <p:cNvSpPr/>
          <p:nvPr/>
        </p:nvSpPr>
        <p:spPr>
          <a:xfrm>
            <a:off x="4754880" y="1280160"/>
            <a:ext cx="3931920" cy="548640"/>
          </a:xfrm>
          <a:prstGeom prst="roundRect">
            <a:avLst>
              <a:gd name="adj" fmla="val 20000"/>
            </a:avLst>
          </a:prstGeom>
          <a:solidFill>
            <a:srgbClr val="1B2A3A"/>
          </a:solidFill>
          <a:ln w="6350">
            <a:solidFill>
              <a:srgbClr val="1B2A3A"/>
            </a:solidFill>
            <a:prstDash val="solid"/>
          </a:ln>
        </p:spPr>
      </p:sp>
      <p:sp>
        <p:nvSpPr>
          <p:cNvPr id="35" name="Text 33"/>
          <p:cNvSpPr txBox="1"/>
          <p:nvPr/>
        </p:nvSpPr>
        <p:spPr>
          <a:xfrm>
            <a:off x="4828032" y="1280160"/>
            <a:ext cx="3785616" cy="548640"/>
          </a:xfrm>
          <a:prstGeom prst="rect">
            <a:avLst/>
          </a:prstGeom>
          <a:noFill/>
          <a:ln/>
        </p:spPr>
        <p:txBody>
          <a:bodyPr wrap="square" lIns="0" tIns="0" rIns="0" bIns="0" rtlCol="0" anchor="ctr"/>
          <a:lstStyle/>
          <a:p>
            <a:pPr algn="ctr" indent="0" marL="0">
              <a:lnSpc>
                <a:spcPct val="105000"/>
              </a:lnSpc>
              <a:buNone/>
            </a:pPr>
            <a:r>
              <a:rPr lang="en-US" sz="1400" b="1" dirty="0">
                <a:solidFill>
                  <a:srgbClr val="FFFFFF"/>
                </a:solidFill>
                <a:latin typeface="Arial" pitchFamily="34" charset="0"/>
                <a:ea typeface="Arial" pitchFamily="34" charset="-122"/>
                <a:cs typeface="Arial" pitchFamily="34" charset="-120"/>
              </a:rPr>
              <a:t>Charte IA · usage responsable</a:t>
            </a:r>
            <a:endParaRPr lang="en-US" sz="1400" dirty="0"/>
          </a:p>
        </p:txBody>
      </p:sp>
      <p:sp>
        <p:nvSpPr>
          <p:cNvPr id="36" name="Shape 34"/>
          <p:cNvSpPr/>
          <p:nvPr/>
        </p:nvSpPr>
        <p:spPr>
          <a:xfrm>
            <a:off x="4754880" y="2011680"/>
            <a:ext cx="3931920" cy="475488"/>
          </a:xfrm>
          <a:prstGeom prst="roundRect">
            <a:avLst>
              <a:gd name="adj" fmla="val 15385"/>
            </a:avLst>
          </a:prstGeom>
          <a:solidFill>
            <a:srgbClr val="FFFDF9"/>
          </a:solidFill>
          <a:ln w="19050">
            <a:solidFill>
              <a:srgbClr val="D5CDBE"/>
            </a:solidFill>
            <a:prstDash val="solid"/>
          </a:ln>
        </p:spPr>
      </p:sp>
      <p:sp>
        <p:nvSpPr>
          <p:cNvPr id="37" name="Text 35"/>
          <p:cNvSpPr txBox="1"/>
          <p:nvPr/>
        </p:nvSpPr>
        <p:spPr>
          <a:xfrm>
            <a:off x="4828032" y="2011680"/>
            <a:ext cx="3785616" cy="475488"/>
          </a:xfrm>
          <a:prstGeom prst="rect">
            <a:avLst/>
          </a:prstGeom>
          <a:noFill/>
          <a:ln/>
        </p:spPr>
        <p:txBody>
          <a:bodyPr wrap="square" lIns="0" tIns="0" rIns="0" bIns="0" rtlCol="0" anchor="ctr"/>
          <a:lstStyle/>
          <a:p>
            <a:pPr algn="l" indent="0" marL="0">
              <a:lnSpc>
                <a:spcPct val="105000"/>
              </a:lnSpc>
              <a:buNone/>
            </a:pPr>
            <a:r>
              <a:rPr lang="en-US" sz="1100" b="1" dirty="0">
                <a:solidFill>
                  <a:srgbClr val="1B2A3A"/>
                </a:solidFill>
                <a:latin typeface="Arial" pitchFamily="34" charset="0"/>
                <a:ea typeface="Arial" pitchFamily="34" charset="-122"/>
                <a:cs typeface="Arial" pitchFamily="34" charset="-120"/>
              </a:rPr>
              <a:t>RGPD  </a:t>
            </a:r>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Confidentialité des données des adhérents et des publics</a:t>
            </a:r>
            <a:endParaRPr lang="en-US" sz="1100" dirty="0"/>
          </a:p>
        </p:txBody>
      </p:sp>
      <p:sp>
        <p:nvSpPr>
          <p:cNvPr id="38" name="Shape 36"/>
          <p:cNvSpPr/>
          <p:nvPr/>
        </p:nvSpPr>
        <p:spPr>
          <a:xfrm>
            <a:off x="4754880" y="2578608"/>
            <a:ext cx="3931920" cy="475488"/>
          </a:xfrm>
          <a:prstGeom prst="roundRect">
            <a:avLst>
              <a:gd name="adj" fmla="val 15385"/>
            </a:avLst>
          </a:prstGeom>
          <a:solidFill>
            <a:srgbClr val="FFFDF9"/>
          </a:solidFill>
          <a:ln w="19050">
            <a:solidFill>
              <a:srgbClr val="D5CDBE"/>
            </a:solidFill>
            <a:prstDash val="solid"/>
          </a:ln>
        </p:spPr>
      </p:sp>
      <p:sp>
        <p:nvSpPr>
          <p:cNvPr id="39" name="Text 37"/>
          <p:cNvSpPr txBox="1"/>
          <p:nvPr/>
        </p:nvSpPr>
        <p:spPr>
          <a:xfrm>
            <a:off x="4828032" y="2578608"/>
            <a:ext cx="3785616" cy="475488"/>
          </a:xfrm>
          <a:prstGeom prst="rect">
            <a:avLst/>
          </a:prstGeom>
          <a:noFill/>
          <a:ln/>
        </p:spPr>
        <p:txBody>
          <a:bodyPr wrap="square" lIns="0" tIns="0" rIns="0" bIns="0" rtlCol="0" anchor="ctr"/>
          <a:lstStyle/>
          <a:p>
            <a:pPr algn="l" indent="0" marL="0">
              <a:lnSpc>
                <a:spcPct val="105000"/>
              </a:lnSpc>
              <a:buNone/>
            </a:pPr>
            <a:r>
              <a:rPr lang="en-US" sz="1100" b="1" dirty="0">
                <a:solidFill>
                  <a:srgbClr val="1B2A3A"/>
                </a:solidFill>
                <a:latin typeface="Arial" pitchFamily="34" charset="0"/>
                <a:ea typeface="Arial" pitchFamily="34" charset="-122"/>
                <a:cs typeface="Arial" pitchFamily="34" charset="-120"/>
              </a:rPr>
              <a:t>Esprit critique  </a:t>
            </a:r>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Vérifier les sources et les réponses de l'IA</a:t>
            </a:r>
            <a:endParaRPr lang="en-US" sz="1100" dirty="0"/>
          </a:p>
        </p:txBody>
      </p:sp>
      <p:sp>
        <p:nvSpPr>
          <p:cNvPr id="40" name="Shape 38"/>
          <p:cNvSpPr/>
          <p:nvPr/>
        </p:nvSpPr>
        <p:spPr>
          <a:xfrm>
            <a:off x="4754880" y="3145536"/>
            <a:ext cx="3931920" cy="475488"/>
          </a:xfrm>
          <a:prstGeom prst="roundRect">
            <a:avLst>
              <a:gd name="adj" fmla="val 15385"/>
            </a:avLst>
          </a:prstGeom>
          <a:solidFill>
            <a:srgbClr val="FFFDF9"/>
          </a:solidFill>
          <a:ln w="19050">
            <a:solidFill>
              <a:srgbClr val="D5CDBE"/>
            </a:solidFill>
            <a:prstDash val="solid"/>
          </a:ln>
        </p:spPr>
      </p:sp>
      <p:sp>
        <p:nvSpPr>
          <p:cNvPr id="41" name="Text 39"/>
          <p:cNvSpPr txBox="1"/>
          <p:nvPr/>
        </p:nvSpPr>
        <p:spPr>
          <a:xfrm>
            <a:off x="4828032" y="3145536"/>
            <a:ext cx="3785616" cy="475488"/>
          </a:xfrm>
          <a:prstGeom prst="rect">
            <a:avLst/>
          </a:prstGeom>
          <a:noFill/>
          <a:ln/>
        </p:spPr>
        <p:txBody>
          <a:bodyPr wrap="square" lIns="0" tIns="0" rIns="0" bIns="0" rtlCol="0" anchor="ctr"/>
          <a:lstStyle/>
          <a:p>
            <a:pPr algn="l" indent="0" marL="0">
              <a:lnSpc>
                <a:spcPct val="105000"/>
              </a:lnSpc>
              <a:buNone/>
            </a:pPr>
            <a:r>
              <a:rPr lang="en-US" sz="1100" b="1" dirty="0">
                <a:solidFill>
                  <a:srgbClr val="1B2A3A"/>
                </a:solidFill>
                <a:latin typeface="Arial" pitchFamily="34" charset="0"/>
                <a:ea typeface="Arial" pitchFamily="34" charset="-122"/>
                <a:cs typeface="Arial" pitchFamily="34" charset="-120"/>
              </a:rPr>
              <a:t>Transparence  </a:t>
            </a:r>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Dire quand un contenu a été produit avec l'IA</a:t>
            </a:r>
            <a:endParaRPr lang="en-US" sz="1100" dirty="0"/>
          </a:p>
        </p:txBody>
      </p:sp>
      <p:sp>
        <p:nvSpPr>
          <p:cNvPr id="42" name="Shape 40"/>
          <p:cNvSpPr/>
          <p:nvPr/>
        </p:nvSpPr>
        <p:spPr>
          <a:xfrm>
            <a:off x="4754880" y="3712464"/>
            <a:ext cx="3931920" cy="475488"/>
          </a:xfrm>
          <a:prstGeom prst="roundRect">
            <a:avLst>
              <a:gd name="adj" fmla="val 15385"/>
            </a:avLst>
          </a:prstGeom>
          <a:solidFill>
            <a:srgbClr val="FFFDF9"/>
          </a:solidFill>
          <a:ln w="19050">
            <a:solidFill>
              <a:srgbClr val="D5CDBE"/>
            </a:solidFill>
            <a:prstDash val="solid"/>
          </a:ln>
        </p:spPr>
      </p:sp>
      <p:sp>
        <p:nvSpPr>
          <p:cNvPr id="43" name="Text 41"/>
          <p:cNvSpPr txBox="1"/>
          <p:nvPr/>
        </p:nvSpPr>
        <p:spPr>
          <a:xfrm>
            <a:off x="4828032" y="3712464"/>
            <a:ext cx="3785616" cy="475488"/>
          </a:xfrm>
          <a:prstGeom prst="rect">
            <a:avLst/>
          </a:prstGeom>
          <a:noFill/>
          <a:ln/>
        </p:spPr>
        <p:txBody>
          <a:bodyPr wrap="square" lIns="0" tIns="0" rIns="0" bIns="0" rtlCol="0" anchor="ctr"/>
          <a:lstStyle/>
          <a:p>
            <a:pPr algn="l" indent="0" marL="0">
              <a:lnSpc>
                <a:spcPct val="105000"/>
              </a:lnSpc>
              <a:buNone/>
            </a:pPr>
            <a:r>
              <a:rPr lang="en-US" sz="1100" b="1" dirty="0">
                <a:solidFill>
                  <a:srgbClr val="1B2A3A"/>
                </a:solidFill>
                <a:latin typeface="Arial" pitchFamily="34" charset="0"/>
                <a:ea typeface="Arial" pitchFamily="34" charset="-122"/>
                <a:cs typeface="Arial" pitchFamily="34" charset="-120"/>
              </a:rPr>
              <a:t>Humain dans la boucle  </a:t>
            </a:r>
            <a:pPr algn="l" indent="0" marL="0">
              <a:lnSpc>
                <a:spcPct val="105000"/>
              </a:lnSpc>
              <a:buNone/>
            </a:pPr>
            <a:r>
              <a:rPr lang="en-US" sz="1000" dirty="0">
                <a:solidFill>
                  <a:srgbClr val="3E4A57"/>
                </a:solidFill>
                <a:latin typeface="Arial" pitchFamily="34" charset="0"/>
                <a:ea typeface="Arial" pitchFamily="34" charset="-122"/>
                <a:cs typeface="Arial" pitchFamily="34" charset="-120"/>
              </a:rPr>
              <a:t>L'IA propose, l'équipe décide</a:t>
            </a:r>
            <a:endParaRPr lang="en-US" sz="1100" dirty="0"/>
          </a:p>
        </p:txBody>
      </p:sp>
      <p:sp>
        <p:nvSpPr>
          <p:cNvPr id="44" name="Text 42"/>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5A6572"/>
                </a:solidFill>
                <a:latin typeface="Arial" pitchFamily="34" charset="0"/>
                <a:ea typeface="Arial" pitchFamily="34" charset="-122"/>
                <a:cs typeface="Arial" pitchFamily="34" charset="-120"/>
              </a:rPr>
              <a:t>JCSL Formations · Organisme certifié Qualiopi</a:t>
            </a:r>
            <a:endParaRPr lang="en-US" sz="800" dirty="0"/>
          </a:p>
        </p:txBody>
      </p:sp>
      <p:sp>
        <p:nvSpPr>
          <p:cNvPr id="45" name="Text 43"/>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5A6572"/>
                </a:solidFill>
                <a:latin typeface="Arial" pitchFamily="34" charset="0"/>
                <a:ea typeface="Arial" pitchFamily="34" charset="-122"/>
                <a:cs typeface="Arial" pitchFamily="34" charset="-120"/>
              </a:rPr>
              <a:t>7</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2A3A"/>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B8956A"/>
                </a:solidFill>
                <a:latin typeface="Arial" pitchFamily="34" charset="0"/>
                <a:ea typeface="Arial" pitchFamily="34" charset="-122"/>
                <a:cs typeface="Arial" pitchFamily="34" charset="-120"/>
              </a:rPr>
              <a:t>À LA FIN DE LA FORMATION</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F6F3EE"/>
                </a:solidFill>
                <a:latin typeface="Arial" pitchFamily="34" charset="0"/>
                <a:ea typeface="Arial" pitchFamily="34" charset="-122"/>
                <a:cs typeface="Arial" pitchFamily="34" charset="-120"/>
              </a:rPr>
              <a:t>VOTRE ÉQUIPE SAIT…</a:t>
            </a:r>
            <a:endParaRPr lang="en-US" sz="2400" dirty="0"/>
          </a:p>
        </p:txBody>
      </p:sp>
      <p:sp>
        <p:nvSpPr>
          <p:cNvPr id="4" name="Shape 2"/>
          <p:cNvSpPr/>
          <p:nvPr/>
        </p:nvSpPr>
        <p:spPr>
          <a:xfrm>
            <a:off x="1234440" y="2148840"/>
            <a:ext cx="6675120" cy="914"/>
          </a:xfrm>
          <a:prstGeom prst="line">
            <a:avLst/>
          </a:prstGeom>
          <a:noFill/>
          <a:ln w="25400">
            <a:solidFill>
              <a:srgbClr val="B8956A"/>
            </a:solidFill>
            <a:prstDash val="solid"/>
          </a:ln>
        </p:spPr>
      </p:sp>
      <p:sp>
        <p:nvSpPr>
          <p:cNvPr id="5" name="Shape 3"/>
          <p:cNvSpPr/>
          <p:nvPr/>
        </p:nvSpPr>
        <p:spPr>
          <a:xfrm>
            <a:off x="868680" y="1783080"/>
            <a:ext cx="731520" cy="731520"/>
          </a:xfrm>
          <a:prstGeom prst="ellipse">
            <a:avLst/>
          </a:prstGeom>
          <a:solidFill>
            <a:srgbClr val="2F6B7C"/>
          </a:solidFill>
          <a:ln w="25400">
            <a:solidFill>
              <a:srgbClr val="B8956A"/>
            </a:solidFill>
            <a:prstDash val="solid"/>
          </a:ln>
        </p:spPr>
      </p:sp>
      <p:sp>
        <p:nvSpPr>
          <p:cNvPr id="6" name="Text 4"/>
          <p:cNvSpPr txBox="1"/>
          <p:nvPr/>
        </p:nvSpPr>
        <p:spPr>
          <a:xfrm>
            <a:off x="868680" y="1783080"/>
            <a:ext cx="731520" cy="731520"/>
          </a:xfrm>
          <a:prstGeom prst="rect">
            <a:avLst/>
          </a:prstGeom>
          <a:noFill/>
          <a:ln/>
        </p:spPr>
        <p:txBody>
          <a:bodyPr wrap="square" lIns="0" tIns="0" rIns="0" bIns="0" rtlCol="0" anchor="ctr"/>
          <a:lstStyle/>
          <a:p>
            <a:pPr algn="ctr" indent="0" marL="0">
              <a:lnSpc>
                <a:spcPct val="110000"/>
              </a:lnSpc>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7" name="Text 5"/>
          <p:cNvSpPr txBox="1"/>
          <p:nvPr/>
        </p:nvSpPr>
        <p:spPr>
          <a:xfrm>
            <a:off x="228600" y="2697480"/>
            <a:ext cx="2011680" cy="365760"/>
          </a:xfrm>
          <a:prstGeom prst="rect">
            <a:avLst/>
          </a:prstGeom>
          <a:noFill/>
          <a:ln/>
        </p:spPr>
        <p:txBody>
          <a:bodyPr wrap="square" lIns="0" tIns="0" rIns="0" bIns="0" rtlCol="0" anchor="t"/>
          <a:lstStyle/>
          <a:p>
            <a:pPr algn="ctr" indent="0" marL="0">
              <a:lnSpc>
                <a:spcPct val="110000"/>
              </a:lnSpc>
              <a:buNone/>
            </a:pPr>
            <a:r>
              <a:rPr lang="en-US" sz="1600" b="1" dirty="0">
                <a:solidFill>
                  <a:srgbClr val="F6F3EE"/>
                </a:solidFill>
                <a:latin typeface="Arial" pitchFamily="34" charset="0"/>
                <a:ea typeface="Arial" pitchFamily="34" charset="-122"/>
                <a:cs typeface="Arial" pitchFamily="34" charset="-120"/>
              </a:rPr>
              <a:t>Cadrer</a:t>
            </a:r>
            <a:endParaRPr lang="en-US" sz="1600" dirty="0"/>
          </a:p>
        </p:txBody>
      </p:sp>
      <p:sp>
        <p:nvSpPr>
          <p:cNvPr id="8" name="Text 6"/>
          <p:cNvSpPr txBox="1"/>
          <p:nvPr/>
        </p:nvSpPr>
        <p:spPr>
          <a:xfrm>
            <a:off x="228600" y="3108960"/>
            <a:ext cx="2011680" cy="640080"/>
          </a:xfrm>
          <a:prstGeom prst="rect">
            <a:avLst/>
          </a:prstGeom>
          <a:noFill/>
          <a:ln/>
        </p:spPr>
        <p:txBody>
          <a:bodyPr wrap="square" lIns="0" tIns="0" rIns="0" bIns="0" rtlCol="0" anchor="t"/>
          <a:lstStyle/>
          <a:p>
            <a:pPr algn="ctr" indent="0" marL="0">
              <a:lnSpc>
                <a:spcPct val="125000"/>
              </a:lnSpc>
              <a:buNone/>
            </a:pPr>
            <a:r>
              <a:rPr lang="en-US" sz="1100" dirty="0">
                <a:solidFill>
                  <a:srgbClr val="C9D3DD"/>
                </a:solidFill>
                <a:latin typeface="Arial" pitchFamily="34" charset="0"/>
                <a:ea typeface="Arial" pitchFamily="34" charset="-122"/>
                <a:cs typeface="Arial" pitchFamily="34" charset="-120"/>
              </a:rPr>
              <a:t>un projet avec des objectifs clairs</a:t>
            </a:r>
            <a:endParaRPr lang="en-US" sz="1100" dirty="0"/>
          </a:p>
        </p:txBody>
      </p:sp>
      <p:sp>
        <p:nvSpPr>
          <p:cNvPr id="9" name="Shape 7"/>
          <p:cNvSpPr/>
          <p:nvPr/>
        </p:nvSpPr>
        <p:spPr>
          <a:xfrm>
            <a:off x="3090672" y="1783080"/>
            <a:ext cx="731520" cy="731520"/>
          </a:xfrm>
          <a:prstGeom prst="ellipse">
            <a:avLst/>
          </a:prstGeom>
          <a:solidFill>
            <a:srgbClr val="9A7440"/>
          </a:solidFill>
          <a:ln w="25400">
            <a:solidFill>
              <a:srgbClr val="B8956A"/>
            </a:solidFill>
            <a:prstDash val="solid"/>
          </a:ln>
        </p:spPr>
      </p:sp>
      <p:sp>
        <p:nvSpPr>
          <p:cNvPr id="10" name="Text 8"/>
          <p:cNvSpPr txBox="1"/>
          <p:nvPr/>
        </p:nvSpPr>
        <p:spPr>
          <a:xfrm>
            <a:off x="3090672" y="1783080"/>
            <a:ext cx="731520" cy="731520"/>
          </a:xfrm>
          <a:prstGeom prst="rect">
            <a:avLst/>
          </a:prstGeom>
          <a:noFill/>
          <a:ln/>
        </p:spPr>
        <p:txBody>
          <a:bodyPr wrap="square" lIns="0" tIns="0" rIns="0" bIns="0" rtlCol="0" anchor="ctr"/>
          <a:lstStyle/>
          <a:p>
            <a:pPr algn="ctr" indent="0" marL="0">
              <a:lnSpc>
                <a:spcPct val="110000"/>
              </a:lnSpc>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11" name="Text 9"/>
          <p:cNvSpPr txBox="1"/>
          <p:nvPr/>
        </p:nvSpPr>
        <p:spPr>
          <a:xfrm>
            <a:off x="2450592" y="2697480"/>
            <a:ext cx="2011680" cy="365760"/>
          </a:xfrm>
          <a:prstGeom prst="rect">
            <a:avLst/>
          </a:prstGeom>
          <a:noFill/>
          <a:ln/>
        </p:spPr>
        <p:txBody>
          <a:bodyPr wrap="square" lIns="0" tIns="0" rIns="0" bIns="0" rtlCol="0" anchor="t"/>
          <a:lstStyle/>
          <a:p>
            <a:pPr algn="ctr" indent="0" marL="0">
              <a:lnSpc>
                <a:spcPct val="110000"/>
              </a:lnSpc>
              <a:buNone/>
            </a:pPr>
            <a:r>
              <a:rPr lang="en-US" sz="1600" b="1" dirty="0">
                <a:solidFill>
                  <a:srgbClr val="F6F3EE"/>
                </a:solidFill>
                <a:latin typeface="Arial" pitchFamily="34" charset="0"/>
                <a:ea typeface="Arial" pitchFamily="34" charset="-122"/>
                <a:cs typeface="Arial" pitchFamily="34" charset="-120"/>
              </a:rPr>
              <a:t>Planifier</a:t>
            </a:r>
            <a:endParaRPr lang="en-US" sz="1600" dirty="0"/>
          </a:p>
        </p:txBody>
      </p:sp>
      <p:sp>
        <p:nvSpPr>
          <p:cNvPr id="12" name="Text 10"/>
          <p:cNvSpPr txBox="1"/>
          <p:nvPr/>
        </p:nvSpPr>
        <p:spPr>
          <a:xfrm>
            <a:off x="2450592" y="3108960"/>
            <a:ext cx="2011680" cy="640080"/>
          </a:xfrm>
          <a:prstGeom prst="rect">
            <a:avLst/>
          </a:prstGeom>
          <a:noFill/>
          <a:ln/>
        </p:spPr>
        <p:txBody>
          <a:bodyPr wrap="square" lIns="0" tIns="0" rIns="0" bIns="0" rtlCol="0" anchor="t"/>
          <a:lstStyle/>
          <a:p>
            <a:pPr algn="ctr" indent="0" marL="0">
              <a:lnSpc>
                <a:spcPct val="125000"/>
              </a:lnSpc>
              <a:buNone/>
            </a:pPr>
            <a:r>
              <a:rPr lang="en-US" sz="1100" dirty="0">
                <a:solidFill>
                  <a:srgbClr val="C9D3DD"/>
                </a:solidFill>
                <a:latin typeface="Arial" pitchFamily="34" charset="0"/>
                <a:ea typeface="Arial" pitchFamily="34" charset="-122"/>
                <a:cs typeface="Arial" pitchFamily="34" charset="-120"/>
              </a:rPr>
              <a:t>les tâches et les rôles de chacun</a:t>
            </a:r>
            <a:endParaRPr lang="en-US" sz="1100" dirty="0"/>
          </a:p>
        </p:txBody>
      </p:sp>
      <p:sp>
        <p:nvSpPr>
          <p:cNvPr id="13" name="Shape 11"/>
          <p:cNvSpPr/>
          <p:nvPr/>
        </p:nvSpPr>
        <p:spPr>
          <a:xfrm>
            <a:off x="5312664" y="1783080"/>
            <a:ext cx="731520" cy="731520"/>
          </a:xfrm>
          <a:prstGeom prst="ellipse">
            <a:avLst/>
          </a:prstGeom>
          <a:solidFill>
            <a:srgbClr val="B0583A"/>
          </a:solidFill>
          <a:ln w="25400">
            <a:solidFill>
              <a:srgbClr val="B8956A"/>
            </a:solidFill>
            <a:prstDash val="solid"/>
          </a:ln>
        </p:spPr>
      </p:sp>
      <p:sp>
        <p:nvSpPr>
          <p:cNvPr id="14" name="Text 12"/>
          <p:cNvSpPr txBox="1"/>
          <p:nvPr/>
        </p:nvSpPr>
        <p:spPr>
          <a:xfrm>
            <a:off x="5312664" y="1783080"/>
            <a:ext cx="731520" cy="731520"/>
          </a:xfrm>
          <a:prstGeom prst="rect">
            <a:avLst/>
          </a:prstGeom>
          <a:noFill/>
          <a:ln/>
        </p:spPr>
        <p:txBody>
          <a:bodyPr wrap="square" lIns="0" tIns="0" rIns="0" bIns="0" rtlCol="0" anchor="ctr"/>
          <a:lstStyle/>
          <a:p>
            <a:pPr algn="ctr" indent="0" marL="0">
              <a:lnSpc>
                <a:spcPct val="110000"/>
              </a:lnSpc>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15" name="Text 13"/>
          <p:cNvSpPr txBox="1"/>
          <p:nvPr/>
        </p:nvSpPr>
        <p:spPr>
          <a:xfrm>
            <a:off x="4672584" y="2697480"/>
            <a:ext cx="2011680" cy="365760"/>
          </a:xfrm>
          <a:prstGeom prst="rect">
            <a:avLst/>
          </a:prstGeom>
          <a:noFill/>
          <a:ln/>
        </p:spPr>
        <p:txBody>
          <a:bodyPr wrap="square" lIns="0" tIns="0" rIns="0" bIns="0" rtlCol="0" anchor="t"/>
          <a:lstStyle/>
          <a:p>
            <a:pPr algn="ctr" indent="0" marL="0">
              <a:lnSpc>
                <a:spcPct val="110000"/>
              </a:lnSpc>
              <a:buNone/>
            </a:pPr>
            <a:r>
              <a:rPr lang="en-US" sz="1600" b="1" dirty="0">
                <a:solidFill>
                  <a:srgbClr val="F6F3EE"/>
                </a:solidFill>
                <a:latin typeface="Arial" pitchFamily="34" charset="0"/>
                <a:ea typeface="Arial" pitchFamily="34" charset="-122"/>
                <a:cs typeface="Arial" pitchFamily="34" charset="-120"/>
              </a:rPr>
              <a:t>Produire avec l'IA</a:t>
            </a:r>
            <a:endParaRPr lang="en-US" sz="1600" dirty="0"/>
          </a:p>
        </p:txBody>
      </p:sp>
      <p:sp>
        <p:nvSpPr>
          <p:cNvPr id="16" name="Text 14"/>
          <p:cNvSpPr txBox="1"/>
          <p:nvPr/>
        </p:nvSpPr>
        <p:spPr>
          <a:xfrm>
            <a:off x="4672584" y="3108960"/>
            <a:ext cx="2011680" cy="640080"/>
          </a:xfrm>
          <a:prstGeom prst="rect">
            <a:avLst/>
          </a:prstGeom>
          <a:noFill/>
          <a:ln/>
        </p:spPr>
        <p:txBody>
          <a:bodyPr wrap="square" lIns="0" tIns="0" rIns="0" bIns="0" rtlCol="0" anchor="t"/>
          <a:lstStyle/>
          <a:p>
            <a:pPr algn="ctr" indent="0" marL="0">
              <a:lnSpc>
                <a:spcPct val="125000"/>
              </a:lnSpc>
              <a:buNone/>
            </a:pPr>
            <a:r>
              <a:rPr lang="en-US" sz="1100" dirty="0">
                <a:solidFill>
                  <a:srgbClr val="C9D3DD"/>
                </a:solidFill>
                <a:latin typeface="Arial" pitchFamily="34" charset="0"/>
                <a:ea typeface="Arial" pitchFamily="34" charset="-122"/>
                <a:cs typeface="Arial" pitchFamily="34" charset="-120"/>
              </a:rPr>
              <a:t>textes, visuels, dossiers</a:t>
            </a:r>
            <a:endParaRPr lang="en-US" sz="1100" dirty="0"/>
          </a:p>
        </p:txBody>
      </p:sp>
      <p:sp>
        <p:nvSpPr>
          <p:cNvPr id="17" name="Shape 15"/>
          <p:cNvSpPr/>
          <p:nvPr/>
        </p:nvSpPr>
        <p:spPr>
          <a:xfrm>
            <a:off x="7534656" y="1783080"/>
            <a:ext cx="731520" cy="731520"/>
          </a:xfrm>
          <a:prstGeom prst="ellipse">
            <a:avLst/>
          </a:prstGeom>
          <a:solidFill>
            <a:srgbClr val="4F7A4A"/>
          </a:solidFill>
          <a:ln w="25400">
            <a:solidFill>
              <a:srgbClr val="B8956A"/>
            </a:solidFill>
            <a:prstDash val="solid"/>
          </a:ln>
        </p:spPr>
      </p:sp>
      <p:sp>
        <p:nvSpPr>
          <p:cNvPr id="18" name="Text 16"/>
          <p:cNvSpPr txBox="1"/>
          <p:nvPr/>
        </p:nvSpPr>
        <p:spPr>
          <a:xfrm>
            <a:off x="7534656" y="1783080"/>
            <a:ext cx="731520" cy="731520"/>
          </a:xfrm>
          <a:prstGeom prst="rect">
            <a:avLst/>
          </a:prstGeom>
          <a:noFill/>
          <a:ln/>
        </p:spPr>
        <p:txBody>
          <a:bodyPr wrap="square" lIns="0" tIns="0" rIns="0" bIns="0" rtlCol="0" anchor="ctr"/>
          <a:lstStyle/>
          <a:p>
            <a:pPr algn="ctr" indent="0" marL="0">
              <a:lnSpc>
                <a:spcPct val="110000"/>
              </a:lnSpc>
              <a:buNone/>
            </a:pPr>
            <a:r>
              <a:rPr lang="en-US" sz="2000" b="1" dirty="0">
                <a:solidFill>
                  <a:srgbClr val="FFFFFF"/>
                </a:solidFill>
                <a:latin typeface="Arial" pitchFamily="34" charset="0"/>
                <a:ea typeface="Arial" pitchFamily="34" charset="-122"/>
                <a:cs typeface="Arial" pitchFamily="34" charset="-120"/>
              </a:rPr>
              <a:t>4</a:t>
            </a:r>
            <a:endParaRPr lang="en-US" sz="2000" dirty="0"/>
          </a:p>
        </p:txBody>
      </p:sp>
      <p:sp>
        <p:nvSpPr>
          <p:cNvPr id="19" name="Text 17"/>
          <p:cNvSpPr txBox="1"/>
          <p:nvPr/>
        </p:nvSpPr>
        <p:spPr>
          <a:xfrm>
            <a:off x="6894576" y="2697480"/>
            <a:ext cx="2011680" cy="365760"/>
          </a:xfrm>
          <a:prstGeom prst="rect">
            <a:avLst/>
          </a:prstGeom>
          <a:noFill/>
          <a:ln/>
        </p:spPr>
        <p:txBody>
          <a:bodyPr wrap="square" lIns="0" tIns="0" rIns="0" bIns="0" rtlCol="0" anchor="t"/>
          <a:lstStyle/>
          <a:p>
            <a:pPr algn="ctr" indent="0" marL="0">
              <a:lnSpc>
                <a:spcPct val="110000"/>
              </a:lnSpc>
              <a:buNone/>
            </a:pPr>
            <a:r>
              <a:rPr lang="en-US" sz="1600" b="1" dirty="0">
                <a:solidFill>
                  <a:srgbClr val="F6F3EE"/>
                </a:solidFill>
                <a:latin typeface="Arial" pitchFamily="34" charset="0"/>
                <a:ea typeface="Arial" pitchFamily="34" charset="-122"/>
                <a:cs typeface="Arial" pitchFamily="34" charset="-120"/>
              </a:rPr>
              <a:t>Piloter</a:t>
            </a:r>
            <a:endParaRPr lang="en-US" sz="1600" dirty="0"/>
          </a:p>
        </p:txBody>
      </p:sp>
      <p:sp>
        <p:nvSpPr>
          <p:cNvPr id="20" name="Text 18"/>
          <p:cNvSpPr txBox="1"/>
          <p:nvPr/>
        </p:nvSpPr>
        <p:spPr>
          <a:xfrm>
            <a:off x="6894576" y="3108960"/>
            <a:ext cx="2011680" cy="640080"/>
          </a:xfrm>
          <a:prstGeom prst="rect">
            <a:avLst/>
          </a:prstGeom>
          <a:noFill/>
          <a:ln/>
        </p:spPr>
        <p:txBody>
          <a:bodyPr wrap="square" lIns="0" tIns="0" rIns="0" bIns="0" rtlCol="0" anchor="t"/>
          <a:lstStyle/>
          <a:p>
            <a:pPr algn="ctr" indent="0" marL="0">
              <a:lnSpc>
                <a:spcPct val="125000"/>
              </a:lnSpc>
              <a:buNone/>
            </a:pPr>
            <a:r>
              <a:rPr lang="en-US" sz="1100" dirty="0">
                <a:solidFill>
                  <a:srgbClr val="C9D3DD"/>
                </a:solidFill>
                <a:latin typeface="Arial" pitchFamily="34" charset="0"/>
                <a:ea typeface="Arial" pitchFamily="34" charset="-122"/>
                <a:cs typeface="Arial" pitchFamily="34" charset="-120"/>
              </a:rPr>
              <a:t>avec un plan d’action et des indicateurs</a:t>
            </a:r>
            <a:endParaRPr lang="en-US" sz="1100" dirty="0"/>
          </a:p>
        </p:txBody>
      </p:sp>
      <p:sp>
        <p:nvSpPr>
          <p:cNvPr id="21" name="Text 19"/>
          <p:cNvSpPr txBox="1"/>
          <p:nvPr/>
        </p:nvSpPr>
        <p:spPr>
          <a:xfrm>
            <a:off x="457200" y="4069080"/>
            <a:ext cx="8229600" cy="320040"/>
          </a:xfrm>
          <a:prstGeom prst="rect">
            <a:avLst/>
          </a:prstGeom>
          <a:noFill/>
          <a:ln/>
        </p:spPr>
        <p:txBody>
          <a:bodyPr wrap="square" lIns="0" tIns="0" rIns="0" bIns="0" rtlCol="0" anchor="t"/>
          <a:lstStyle/>
          <a:p>
            <a:pPr algn="ctr" indent="0" marL="0">
              <a:lnSpc>
                <a:spcPct val="110000"/>
              </a:lnSpc>
              <a:buNone/>
            </a:pPr>
            <a:r>
              <a:rPr lang="en-US" sz="1300" i="1" dirty="0">
                <a:solidFill>
                  <a:srgbClr val="B8956A"/>
                </a:solidFill>
                <a:latin typeface="Arial" pitchFamily="34" charset="0"/>
                <a:ea typeface="Arial" pitchFamily="34" charset="-122"/>
                <a:cs typeface="Arial" pitchFamily="34" charset="-120"/>
              </a:rPr>
              <a:t>… au service du projet de votre association ou de votre club.</a:t>
            </a:r>
            <a:endParaRPr lang="en-US" sz="1300" dirty="0"/>
          </a:p>
        </p:txBody>
      </p:sp>
      <p:sp>
        <p:nvSpPr>
          <p:cNvPr id="22" name="Text 20"/>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9FB0C0"/>
                </a:solidFill>
                <a:latin typeface="Arial" pitchFamily="34" charset="0"/>
                <a:ea typeface="Arial" pitchFamily="34" charset="-122"/>
                <a:cs typeface="Arial" pitchFamily="34" charset="-120"/>
              </a:rPr>
              <a:t>JCSL Formations · Organisme certifié Qualiopi</a:t>
            </a:r>
            <a:endParaRPr lang="en-US" sz="800" dirty="0"/>
          </a:p>
        </p:txBody>
      </p:sp>
      <p:sp>
        <p:nvSpPr>
          <p:cNvPr id="23" name="Text 21"/>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9FB0C0"/>
                </a:solidFill>
                <a:latin typeface="Arial" pitchFamily="34" charset="0"/>
                <a:ea typeface="Arial" pitchFamily="34" charset="-122"/>
                <a:cs typeface="Arial" pitchFamily="34" charset="-120"/>
              </a:rPr>
              <a:t>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CE6DB"/>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7A5C34"/>
                </a:solidFill>
                <a:latin typeface="Arial" pitchFamily="34" charset="0"/>
                <a:ea typeface="Arial" pitchFamily="34" charset="-122"/>
                <a:cs typeface="Arial" pitchFamily="34" charset="-120"/>
              </a:rPr>
              <a:t>SUR MESURE ET FINANCÉE</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1B2A3A"/>
                </a:solidFill>
                <a:latin typeface="Arial" pitchFamily="34" charset="0"/>
                <a:ea typeface="Arial" pitchFamily="34" charset="-122"/>
                <a:cs typeface="Arial" pitchFamily="34" charset="-120"/>
              </a:rPr>
              <a:t>VOS BESOINS, VOTRE TEMPS, SANS FRAIS</a:t>
            </a:r>
            <a:endParaRPr lang="en-US" sz="2400" dirty="0"/>
          </a:p>
        </p:txBody>
      </p:sp>
      <p:sp>
        <p:nvSpPr>
          <p:cNvPr id="4" name="Shape 2"/>
          <p:cNvSpPr/>
          <p:nvPr/>
        </p:nvSpPr>
        <p:spPr>
          <a:xfrm>
            <a:off x="457200" y="1280160"/>
            <a:ext cx="3931920" cy="731520"/>
          </a:xfrm>
          <a:prstGeom prst="roundRect">
            <a:avLst>
              <a:gd name="adj" fmla="val 10000"/>
            </a:avLst>
          </a:prstGeom>
          <a:solidFill>
            <a:srgbClr val="FFFDF9"/>
          </a:solidFill>
          <a:ln w="19050">
            <a:solidFill>
              <a:srgbClr val="D5CDBE"/>
            </a:solidFill>
            <a:prstDash val="solid"/>
          </a:ln>
        </p:spPr>
      </p:sp>
      <p:sp>
        <p:nvSpPr>
          <p:cNvPr id="5" name="Text 3"/>
          <p:cNvSpPr txBox="1"/>
          <p:nvPr/>
        </p:nvSpPr>
        <p:spPr>
          <a:xfrm>
            <a:off x="530352" y="1280160"/>
            <a:ext cx="3785616" cy="731520"/>
          </a:xfrm>
          <a:prstGeom prst="rect">
            <a:avLst/>
          </a:prstGeom>
          <a:noFill/>
          <a:ln/>
        </p:spPr>
        <p:txBody>
          <a:bodyPr wrap="square" lIns="0" tIns="0" rIns="0" bIns="0" rtlCol="0" anchor="ctr"/>
          <a:lstStyle/>
          <a:p>
            <a:pPr algn="l" indent="0" marL="0">
              <a:lnSpc>
                <a:spcPct val="105000"/>
              </a:lnSpc>
              <a:buNone/>
            </a:pPr>
            <a:r>
              <a:rPr lang="en-US" sz="1300" b="1" dirty="0">
                <a:solidFill>
                  <a:srgbClr val="8A6A3F"/>
                </a:solidFill>
                <a:latin typeface="Arial" pitchFamily="34" charset="0"/>
                <a:ea typeface="Arial" pitchFamily="34" charset="-122"/>
                <a:cs typeface="Arial" pitchFamily="34" charset="-120"/>
              </a:rPr>
              <a:t>Le contenu</a:t>
            </a:r>
            <a:endParaRPr lang="en-US" sz="1300" dirty="0"/>
          </a:p>
          <a:p>
            <a:pPr algn="l" indent="0" marL="0">
              <a:lnSpc>
                <a:spcPct val="105000"/>
              </a:lnSpc>
              <a:buNone/>
            </a:pPr>
            <a:r>
              <a:rPr lang="en-US" sz="1100" dirty="0">
                <a:solidFill>
                  <a:srgbClr val="3E4A57"/>
                </a:solidFill>
                <a:latin typeface="Arial" pitchFamily="34" charset="0"/>
                <a:ea typeface="Arial" pitchFamily="34" charset="-122"/>
                <a:cs typeface="Arial" pitchFamily="34" charset="-120"/>
              </a:rPr>
              <a:t>Construit à partir de vos priorités</a:t>
            </a:r>
            <a:endParaRPr lang="en-US" sz="1300" dirty="0"/>
          </a:p>
        </p:txBody>
      </p:sp>
      <p:sp>
        <p:nvSpPr>
          <p:cNvPr id="6" name="Shape 4"/>
          <p:cNvSpPr/>
          <p:nvPr/>
        </p:nvSpPr>
        <p:spPr>
          <a:xfrm>
            <a:off x="457200" y="2148840"/>
            <a:ext cx="3931920" cy="731520"/>
          </a:xfrm>
          <a:prstGeom prst="roundRect">
            <a:avLst>
              <a:gd name="adj" fmla="val 10000"/>
            </a:avLst>
          </a:prstGeom>
          <a:solidFill>
            <a:srgbClr val="FFFDF9"/>
          </a:solidFill>
          <a:ln w="19050">
            <a:solidFill>
              <a:srgbClr val="D5CDBE"/>
            </a:solidFill>
            <a:prstDash val="solid"/>
          </a:ln>
        </p:spPr>
      </p:sp>
      <p:sp>
        <p:nvSpPr>
          <p:cNvPr id="7" name="Text 5"/>
          <p:cNvSpPr txBox="1"/>
          <p:nvPr/>
        </p:nvSpPr>
        <p:spPr>
          <a:xfrm>
            <a:off x="530352" y="2148840"/>
            <a:ext cx="3785616" cy="731520"/>
          </a:xfrm>
          <a:prstGeom prst="rect">
            <a:avLst/>
          </a:prstGeom>
          <a:noFill/>
          <a:ln/>
        </p:spPr>
        <p:txBody>
          <a:bodyPr wrap="square" lIns="0" tIns="0" rIns="0" bIns="0" rtlCol="0" anchor="ctr"/>
          <a:lstStyle/>
          <a:p>
            <a:pPr algn="l" indent="0" marL="0">
              <a:lnSpc>
                <a:spcPct val="105000"/>
              </a:lnSpc>
              <a:buNone/>
            </a:pPr>
            <a:r>
              <a:rPr lang="en-US" sz="1300" b="1" dirty="0">
                <a:solidFill>
                  <a:srgbClr val="8A6A3F"/>
                </a:solidFill>
                <a:latin typeface="Arial" pitchFamily="34" charset="0"/>
                <a:ea typeface="Arial" pitchFamily="34" charset="-122"/>
                <a:cs typeface="Arial" pitchFamily="34" charset="-120"/>
              </a:rPr>
              <a:t>Le rythme</a:t>
            </a:r>
            <a:endParaRPr lang="en-US" sz="1300" dirty="0"/>
          </a:p>
          <a:p>
            <a:pPr algn="l" indent="0" marL="0">
              <a:lnSpc>
                <a:spcPct val="105000"/>
              </a:lnSpc>
              <a:buNone/>
            </a:pPr>
            <a:r>
              <a:rPr lang="en-US" sz="1100" dirty="0">
                <a:solidFill>
                  <a:srgbClr val="3E4A57"/>
                </a:solidFill>
                <a:latin typeface="Arial" pitchFamily="34" charset="0"/>
                <a:ea typeface="Arial" pitchFamily="34" charset="-122"/>
                <a:cs typeface="Arial" pitchFamily="34" charset="-120"/>
              </a:rPr>
              <a:t>De 2 à 4 jours : journées, demi-journées, soirées ou samedis</a:t>
            </a:r>
            <a:endParaRPr lang="en-US" sz="1300" dirty="0"/>
          </a:p>
        </p:txBody>
      </p:sp>
      <p:sp>
        <p:nvSpPr>
          <p:cNvPr id="8" name="Shape 6"/>
          <p:cNvSpPr/>
          <p:nvPr/>
        </p:nvSpPr>
        <p:spPr>
          <a:xfrm>
            <a:off x="457200" y="3017520"/>
            <a:ext cx="3931920" cy="731520"/>
          </a:xfrm>
          <a:prstGeom prst="roundRect">
            <a:avLst>
              <a:gd name="adj" fmla="val 10000"/>
            </a:avLst>
          </a:prstGeom>
          <a:solidFill>
            <a:srgbClr val="FFFDF9"/>
          </a:solidFill>
          <a:ln w="19050">
            <a:solidFill>
              <a:srgbClr val="D5CDBE"/>
            </a:solidFill>
            <a:prstDash val="solid"/>
          </a:ln>
        </p:spPr>
      </p:sp>
      <p:sp>
        <p:nvSpPr>
          <p:cNvPr id="9" name="Text 7"/>
          <p:cNvSpPr txBox="1"/>
          <p:nvPr/>
        </p:nvSpPr>
        <p:spPr>
          <a:xfrm>
            <a:off x="530352" y="3017520"/>
            <a:ext cx="3785616" cy="731520"/>
          </a:xfrm>
          <a:prstGeom prst="rect">
            <a:avLst/>
          </a:prstGeom>
          <a:noFill/>
          <a:ln/>
        </p:spPr>
        <p:txBody>
          <a:bodyPr wrap="square" lIns="0" tIns="0" rIns="0" bIns="0" rtlCol="0" anchor="ctr"/>
          <a:lstStyle/>
          <a:p>
            <a:pPr algn="l" indent="0" marL="0">
              <a:lnSpc>
                <a:spcPct val="105000"/>
              </a:lnSpc>
              <a:buNone/>
            </a:pPr>
            <a:r>
              <a:rPr lang="en-US" sz="1300" b="1" dirty="0">
                <a:solidFill>
                  <a:srgbClr val="8A6A3F"/>
                </a:solidFill>
                <a:latin typeface="Arial" pitchFamily="34" charset="0"/>
                <a:ea typeface="Arial" pitchFamily="34" charset="-122"/>
                <a:cs typeface="Arial" pitchFamily="34" charset="-120"/>
              </a:rPr>
              <a:t>Le lieu</a:t>
            </a:r>
            <a:endParaRPr lang="en-US" sz="1300" dirty="0"/>
          </a:p>
          <a:p>
            <a:pPr algn="l" indent="0" marL="0">
              <a:lnSpc>
                <a:spcPct val="105000"/>
              </a:lnSpc>
              <a:buNone/>
            </a:pPr>
            <a:r>
              <a:rPr lang="en-US" sz="1100" dirty="0">
                <a:solidFill>
                  <a:srgbClr val="3E4A57"/>
                </a:solidFill>
                <a:latin typeface="Arial" pitchFamily="34" charset="0"/>
                <a:ea typeface="Arial" pitchFamily="34" charset="-122"/>
                <a:cs typeface="Arial" pitchFamily="34" charset="-120"/>
              </a:rPr>
              <a:t>Dans vos locaux, ou avec d'autres structures</a:t>
            </a:r>
            <a:endParaRPr lang="en-US" sz="1300" dirty="0"/>
          </a:p>
        </p:txBody>
      </p:sp>
      <p:sp>
        <p:nvSpPr>
          <p:cNvPr id="10" name="Shape 8"/>
          <p:cNvSpPr/>
          <p:nvPr/>
        </p:nvSpPr>
        <p:spPr>
          <a:xfrm>
            <a:off x="4754880" y="1280160"/>
            <a:ext cx="3931920" cy="2468880"/>
          </a:xfrm>
          <a:prstGeom prst="roundRect">
            <a:avLst>
              <a:gd name="adj" fmla="val 3704"/>
            </a:avLst>
          </a:prstGeom>
          <a:solidFill>
            <a:srgbClr val="1B2A3A"/>
          </a:solidFill>
          <a:ln w="12700">
            <a:solidFill>
              <a:srgbClr val="1B2A3A"/>
            </a:solidFill>
            <a:prstDash val="solid"/>
          </a:ln>
        </p:spPr>
      </p:sp>
      <p:sp>
        <p:nvSpPr>
          <p:cNvPr id="11" name="Text 9"/>
          <p:cNvSpPr txBox="1"/>
          <p:nvPr/>
        </p:nvSpPr>
        <p:spPr>
          <a:xfrm>
            <a:off x="4983480" y="1417320"/>
            <a:ext cx="3474720" cy="274320"/>
          </a:xfrm>
          <a:prstGeom prst="rect">
            <a:avLst/>
          </a:prstGeom>
          <a:noFill/>
          <a:ln/>
        </p:spPr>
        <p:txBody>
          <a:bodyPr wrap="square" lIns="0" tIns="0" rIns="0" bIns="0" rtlCol="0" anchor="t"/>
          <a:lstStyle/>
          <a:p>
            <a:pPr algn="l" indent="0" marL="0">
              <a:lnSpc>
                <a:spcPct val="110000"/>
              </a:lnSpc>
              <a:buNone/>
            </a:pPr>
            <a:r>
              <a:rPr lang="en-US" sz="1000" b="1" spc="150" kern="0" dirty="0">
                <a:solidFill>
                  <a:srgbClr val="B8956A"/>
                </a:solidFill>
                <a:latin typeface="Arial" pitchFamily="34" charset="0"/>
                <a:ea typeface="Arial" pitchFamily="34" charset="-122"/>
                <a:cs typeface="Arial" pitchFamily="34" charset="-120"/>
              </a:rPr>
              <a:t>FINANCEMENT JUSQU’À 100 %</a:t>
            </a:r>
            <a:endParaRPr lang="en-US" sz="1000" dirty="0"/>
          </a:p>
        </p:txBody>
      </p:sp>
      <p:sp>
        <p:nvSpPr>
          <p:cNvPr id="12" name="Text 10"/>
          <p:cNvSpPr txBox="1"/>
          <p:nvPr/>
        </p:nvSpPr>
        <p:spPr>
          <a:xfrm>
            <a:off x="4983480" y="1783080"/>
            <a:ext cx="3474720" cy="1874520"/>
          </a:xfrm>
          <a:prstGeom prst="rect">
            <a:avLst/>
          </a:prstGeom>
          <a:noFill/>
          <a:ln/>
        </p:spPr>
        <p:txBody>
          <a:bodyPr wrap="square" lIns="0" tIns="0" rIns="0" bIns="0" rtlCol="0" anchor="t"/>
          <a:lstStyle/>
          <a:p>
            <a:pPr indent="0" marL="0">
              <a:lnSpc>
                <a:spcPct val="120000"/>
              </a:lnSpc>
              <a:buNone/>
            </a:pPr>
            <a:r>
              <a:rPr lang="en-US" sz="1100" b="1" dirty="0">
                <a:solidFill>
                  <a:srgbClr val="F6F3EE"/>
                </a:solidFill>
                <a:latin typeface="Arial" pitchFamily="34" charset="0"/>
                <a:ea typeface="Arial" pitchFamily="34" charset="-122"/>
                <a:cs typeface="Arial" pitchFamily="34" charset="-120"/>
              </a:rPr>
              <a:t>Salariés : </a:t>
            </a:r>
            <a:pPr indent="0" marL="0">
              <a:lnSpc>
                <a:spcPct val="120000"/>
              </a:lnSpc>
              <a:buNone/>
            </a:pPr>
            <a:r>
              <a:rPr lang="en-US" sz="1100" dirty="0">
                <a:solidFill>
                  <a:srgbClr val="C9D3DD"/>
                </a:solidFill>
                <a:latin typeface="Arial" pitchFamily="34" charset="0"/>
                <a:ea typeface="Arial" pitchFamily="34" charset="-122"/>
                <a:cs typeface="Arial" pitchFamily="34" charset="-120"/>
              </a:rPr>
              <a:t>l'OPCO de votre branche (Afdas pour le sport, Uniformation pour une grande partie du secteur associatif…)</a:t>
            </a:r>
            <a:endParaRPr lang="en-US" sz="1100" dirty="0"/>
          </a:p>
          <a:p>
            <a:pPr indent="0" marL="0">
              <a:lnSpc>
                <a:spcPct val="120000"/>
              </a:lnSpc>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lnSpc>
                <a:spcPct val="120000"/>
              </a:lnSpc>
              <a:buNone/>
            </a:pPr>
            <a:r>
              <a:rPr lang="en-US" sz="1100" b="1" dirty="0">
                <a:solidFill>
                  <a:srgbClr val="F6F3EE"/>
                </a:solidFill>
                <a:latin typeface="Arial" pitchFamily="34" charset="0"/>
                <a:ea typeface="Arial" pitchFamily="34" charset="-122"/>
                <a:cs typeface="Arial" pitchFamily="34" charset="-120"/>
              </a:rPr>
              <a:t>Bénévoles : </a:t>
            </a:r>
            <a:pPr indent="0" marL="0">
              <a:lnSpc>
                <a:spcPct val="120000"/>
              </a:lnSpc>
              <a:buNone/>
            </a:pPr>
            <a:r>
              <a:rPr lang="en-US" sz="1100" dirty="0">
                <a:solidFill>
                  <a:srgbClr val="C9D3DD"/>
                </a:solidFill>
                <a:latin typeface="Arial" pitchFamily="34" charset="0"/>
                <a:ea typeface="Arial" pitchFamily="34" charset="-122"/>
                <a:cs typeface="Arial" pitchFamily="34" charset="-120"/>
              </a:rPr>
              <a:t>le FDVA 1, fonds pour le développement de la vie associative</a:t>
            </a:r>
            <a:endParaRPr lang="en-US" sz="1100" dirty="0"/>
          </a:p>
          <a:p>
            <a:pPr indent="0" marL="0">
              <a:lnSpc>
                <a:spcPct val="120000"/>
              </a:lnSpc>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lnSpc>
                <a:spcPct val="120000"/>
              </a:lnSpc>
              <a:buNone/>
            </a:pPr>
            <a:r>
              <a:rPr lang="en-US" sz="1100" i="1" dirty="0">
                <a:solidFill>
                  <a:srgbClr val="B8956A"/>
                </a:solidFill>
                <a:latin typeface="Arial" pitchFamily="34" charset="0"/>
                <a:ea typeface="Arial" pitchFamily="34" charset="-122"/>
                <a:cs typeface="Arial" pitchFamily="34" charset="-120"/>
              </a:rPr>
              <a:t>Nous montons le dossier avec vous et vérifions le financement avant tout engagement.</a:t>
            </a:r>
            <a:endParaRPr lang="en-US" sz="1100" dirty="0"/>
          </a:p>
        </p:txBody>
      </p:sp>
      <p:sp>
        <p:nvSpPr>
          <p:cNvPr id="13" name="Text 11"/>
          <p:cNvSpPr txBox="1"/>
          <p:nvPr/>
        </p:nvSpPr>
        <p:spPr>
          <a:xfrm>
            <a:off x="457200" y="4069080"/>
            <a:ext cx="8229600" cy="320040"/>
          </a:xfrm>
          <a:prstGeom prst="rect">
            <a:avLst/>
          </a:prstGeom>
          <a:noFill/>
          <a:ln/>
        </p:spPr>
        <p:txBody>
          <a:bodyPr wrap="square" lIns="0" tIns="0" rIns="0" bIns="0" rtlCol="0" anchor="t"/>
          <a:lstStyle/>
          <a:p>
            <a:pPr algn="l" indent="0" marL="0">
              <a:lnSpc>
                <a:spcPct val="110000"/>
              </a:lnSpc>
              <a:buNone/>
            </a:pPr>
            <a:r>
              <a:rPr lang="en-US" sz="1100" dirty="0">
                <a:solidFill>
                  <a:srgbClr val="3E4A57"/>
                </a:solidFill>
                <a:latin typeface="Arial" pitchFamily="34" charset="0"/>
                <a:ea typeface="Arial" pitchFamily="34" charset="-122"/>
                <a:cs typeface="Arial" pitchFamily="34" charset="-120"/>
              </a:rPr>
              <a:t>Tarif sur devis · JCSL Formations fournit le programme, le devis et la convention.</a:t>
            </a:r>
            <a:endParaRPr lang="en-US" sz="1100" dirty="0"/>
          </a:p>
        </p:txBody>
      </p:sp>
      <p:sp>
        <p:nvSpPr>
          <p:cNvPr id="14" name="Text 12"/>
          <p:cNvSpPr txBox="1"/>
          <p:nvPr/>
        </p:nvSpPr>
        <p:spPr>
          <a:xfrm>
            <a:off x="457200" y="4754880"/>
            <a:ext cx="5486400" cy="182880"/>
          </a:xfrm>
          <a:prstGeom prst="rect">
            <a:avLst/>
          </a:prstGeom>
          <a:noFill/>
          <a:ln/>
        </p:spPr>
        <p:txBody>
          <a:bodyPr wrap="square" lIns="0" tIns="0" rIns="0" bIns="0" rtlCol="0" anchor="t"/>
          <a:lstStyle/>
          <a:p>
            <a:pPr algn="l" indent="0" marL="0">
              <a:lnSpc>
                <a:spcPct val="110000"/>
              </a:lnSpc>
              <a:buNone/>
            </a:pPr>
            <a:r>
              <a:rPr lang="en-US" sz="800" dirty="0">
                <a:solidFill>
                  <a:srgbClr val="5A6572"/>
                </a:solidFill>
                <a:latin typeface="Arial" pitchFamily="34" charset="0"/>
                <a:ea typeface="Arial" pitchFamily="34" charset="-122"/>
                <a:cs typeface="Arial" pitchFamily="34" charset="-120"/>
              </a:rPr>
              <a:t>JCSL Formations · Organisme certifié Qualiopi</a:t>
            </a:r>
            <a:endParaRPr lang="en-US" sz="800" dirty="0"/>
          </a:p>
        </p:txBody>
      </p:sp>
      <p:sp>
        <p:nvSpPr>
          <p:cNvPr id="15" name="Text 13"/>
          <p:cNvSpPr txBox="1"/>
          <p:nvPr/>
        </p:nvSpPr>
        <p:spPr>
          <a:xfrm>
            <a:off x="7772400" y="4754880"/>
            <a:ext cx="914400" cy="182880"/>
          </a:xfrm>
          <a:prstGeom prst="rect">
            <a:avLst/>
          </a:prstGeom>
          <a:noFill/>
          <a:ln/>
        </p:spPr>
        <p:txBody>
          <a:bodyPr wrap="square" lIns="0" tIns="0" rIns="0" bIns="0" rtlCol="0" anchor="t"/>
          <a:lstStyle/>
          <a:p>
            <a:pPr algn="r" indent="0" marL="0">
              <a:lnSpc>
                <a:spcPct val="110000"/>
              </a:lnSpc>
              <a:buNone/>
            </a:pPr>
            <a:r>
              <a:rPr lang="en-US" sz="800" dirty="0">
                <a:solidFill>
                  <a:srgbClr val="5A6572"/>
                </a:solidFill>
                <a:latin typeface="Arial" pitchFamily="34" charset="0"/>
                <a:ea typeface="Arial" pitchFamily="34" charset="-122"/>
                <a:cs typeface="Arial" pitchFamily="34" charset="-120"/>
              </a:rPr>
              <a:t>9</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B2A3A"/>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228600"/>
          </a:xfrm>
          <a:prstGeom prst="rect">
            <a:avLst/>
          </a:prstGeom>
          <a:noFill/>
          <a:ln/>
        </p:spPr>
        <p:txBody>
          <a:bodyPr wrap="square" lIns="0" tIns="0" rIns="0" bIns="0" rtlCol="0" anchor="t"/>
          <a:lstStyle/>
          <a:p>
            <a:pPr algn="l" indent="0" marL="0">
              <a:lnSpc>
                <a:spcPct val="110000"/>
              </a:lnSpc>
              <a:buNone/>
            </a:pPr>
            <a:r>
              <a:rPr lang="en-US" sz="900" b="1" spc="200" kern="0" dirty="0">
                <a:solidFill>
                  <a:srgbClr val="B8956A"/>
                </a:solidFill>
                <a:latin typeface="Arial" pitchFamily="34" charset="0"/>
                <a:ea typeface="Arial" pitchFamily="34" charset="-122"/>
                <a:cs typeface="Arial" pitchFamily="34" charset="-120"/>
              </a:rPr>
              <a:t>ET MAINTENANT ?</a:t>
            </a:r>
            <a:endParaRPr lang="en-US" sz="900" dirty="0"/>
          </a:p>
        </p:txBody>
      </p:sp>
      <p:sp>
        <p:nvSpPr>
          <p:cNvPr id="3" name="Text 1"/>
          <p:cNvSpPr txBox="1"/>
          <p:nvPr/>
        </p:nvSpPr>
        <p:spPr>
          <a:xfrm>
            <a:off x="457200" y="548640"/>
            <a:ext cx="8229600" cy="457200"/>
          </a:xfrm>
          <a:prstGeom prst="rect">
            <a:avLst/>
          </a:prstGeom>
          <a:noFill/>
          <a:ln/>
        </p:spPr>
        <p:txBody>
          <a:bodyPr wrap="square" lIns="0" tIns="0" rIns="0" bIns="0" rtlCol="0" anchor="t"/>
          <a:lstStyle/>
          <a:p>
            <a:pPr algn="l" indent="0" marL="0">
              <a:lnSpc>
                <a:spcPct val="110000"/>
              </a:lnSpc>
              <a:buNone/>
            </a:pPr>
            <a:r>
              <a:rPr lang="en-US" sz="2400" b="1" dirty="0">
                <a:solidFill>
                  <a:srgbClr val="F6F3EE"/>
                </a:solidFill>
                <a:latin typeface="Arial" pitchFamily="34" charset="0"/>
                <a:ea typeface="Arial" pitchFamily="34" charset="-122"/>
                <a:cs typeface="Arial" pitchFamily="34" charset="-120"/>
              </a:rPr>
              <a:t>CONSTRUISONS VOTRE FORMATION ENSEMBLE</a:t>
            </a:r>
            <a:endParaRPr lang="en-US" sz="2400" dirty="0"/>
          </a:p>
        </p:txBody>
      </p:sp>
      <p:sp>
        <p:nvSpPr>
          <p:cNvPr id="4" name="Shape 2"/>
          <p:cNvSpPr/>
          <p:nvPr/>
        </p:nvSpPr>
        <p:spPr>
          <a:xfrm>
            <a:off x="822960" y="1600200"/>
            <a:ext cx="5897880" cy="914"/>
          </a:xfrm>
          <a:prstGeom prst="line">
            <a:avLst/>
          </a:prstGeom>
          <a:noFill/>
          <a:ln w="19050">
            <a:solidFill>
              <a:srgbClr val="B8956A"/>
            </a:solidFill>
            <a:prstDash val="solid"/>
          </a:ln>
        </p:spPr>
      </p:sp>
      <p:sp>
        <p:nvSpPr>
          <p:cNvPr id="5" name="Shape 3"/>
          <p:cNvSpPr/>
          <p:nvPr/>
        </p:nvSpPr>
        <p:spPr>
          <a:xfrm>
            <a:off x="594360" y="1371600"/>
            <a:ext cx="457200" cy="457200"/>
          </a:xfrm>
          <a:prstGeom prst="ellipse">
            <a:avLst/>
          </a:prstGeom>
          <a:solidFill>
            <a:srgbClr val="B8956A"/>
          </a:solidFill>
          <a:ln w="12700">
            <a:solidFill>
              <a:srgbClr val="B8956A"/>
            </a:solidFill>
            <a:prstDash val="solid"/>
          </a:ln>
        </p:spPr>
      </p:sp>
      <p:sp>
        <p:nvSpPr>
          <p:cNvPr id="6" name="Text 4"/>
          <p:cNvSpPr txBox="1"/>
          <p:nvPr/>
        </p:nvSpPr>
        <p:spPr>
          <a:xfrm>
            <a:off x="594360" y="1371600"/>
            <a:ext cx="457200" cy="457200"/>
          </a:xfrm>
          <a:prstGeom prst="rect">
            <a:avLst/>
          </a:prstGeom>
          <a:noFill/>
          <a:ln/>
        </p:spPr>
        <p:txBody>
          <a:bodyPr wrap="square" lIns="0" tIns="0" rIns="0" bIns="0" rtlCol="0" anchor="ctr"/>
          <a:lstStyle/>
          <a:p>
            <a:pPr algn="ctr" indent="0" marL="0">
              <a:lnSpc>
                <a:spcPct val="110000"/>
              </a:lnSpc>
              <a:buNone/>
            </a:pPr>
            <a:r>
              <a:rPr lang="en-US" sz="1400" b="1" dirty="0">
                <a:solidFill>
                  <a:srgbClr val="1B2A3A"/>
                </a:solidFill>
                <a:latin typeface="Arial" pitchFamily="34" charset="0"/>
                <a:ea typeface="Arial" pitchFamily="34" charset="-122"/>
                <a:cs typeface="Arial" pitchFamily="34" charset="-120"/>
              </a:rPr>
              <a:t>1</a:t>
            </a:r>
            <a:endParaRPr lang="en-US" sz="1400" dirty="0"/>
          </a:p>
        </p:txBody>
      </p:sp>
      <p:sp>
        <p:nvSpPr>
          <p:cNvPr id="7" name="Text 5"/>
          <p:cNvSpPr txBox="1"/>
          <p:nvPr/>
        </p:nvSpPr>
        <p:spPr>
          <a:xfrm>
            <a:off x="457200" y="1965960"/>
            <a:ext cx="1920240" cy="731520"/>
          </a:xfrm>
          <a:prstGeom prst="rect">
            <a:avLst/>
          </a:prstGeom>
          <a:noFill/>
          <a:ln/>
        </p:spPr>
        <p:txBody>
          <a:bodyPr wrap="square" lIns="0" tIns="0" rIns="0" bIns="0" rtlCol="0" anchor="t"/>
          <a:lstStyle/>
          <a:p>
            <a:pPr algn="l" indent="0" marL="0">
              <a:lnSpc>
                <a:spcPct val="125000"/>
              </a:lnSpc>
              <a:buNone/>
            </a:pPr>
            <a:r>
              <a:rPr lang="en-US" sz="1200" dirty="0">
                <a:solidFill>
                  <a:srgbClr val="C9D3DD"/>
                </a:solidFill>
                <a:latin typeface="Arial" pitchFamily="34" charset="0"/>
                <a:ea typeface="Arial" pitchFamily="34" charset="-122"/>
                <a:cs typeface="Arial" pitchFamily="34" charset="-120"/>
              </a:rPr>
              <a:t>Un échange de 30 minutes sur vos besoins</a:t>
            </a:r>
            <a:endParaRPr lang="en-US" sz="1200" dirty="0"/>
          </a:p>
        </p:txBody>
      </p:sp>
      <p:sp>
        <p:nvSpPr>
          <p:cNvPr id="8" name="Shape 6"/>
          <p:cNvSpPr/>
          <p:nvPr/>
        </p:nvSpPr>
        <p:spPr>
          <a:xfrm>
            <a:off x="2697480" y="1371600"/>
            <a:ext cx="457200" cy="457200"/>
          </a:xfrm>
          <a:prstGeom prst="ellipse">
            <a:avLst/>
          </a:prstGeom>
          <a:solidFill>
            <a:srgbClr val="B8956A"/>
          </a:solidFill>
          <a:ln w="12700">
            <a:solidFill>
              <a:srgbClr val="B8956A"/>
            </a:solidFill>
            <a:prstDash val="solid"/>
          </a:ln>
        </p:spPr>
      </p:sp>
      <p:sp>
        <p:nvSpPr>
          <p:cNvPr id="9" name="Text 7"/>
          <p:cNvSpPr txBox="1"/>
          <p:nvPr/>
        </p:nvSpPr>
        <p:spPr>
          <a:xfrm>
            <a:off x="2697480" y="1371600"/>
            <a:ext cx="457200" cy="457200"/>
          </a:xfrm>
          <a:prstGeom prst="rect">
            <a:avLst/>
          </a:prstGeom>
          <a:noFill/>
          <a:ln/>
        </p:spPr>
        <p:txBody>
          <a:bodyPr wrap="square" lIns="0" tIns="0" rIns="0" bIns="0" rtlCol="0" anchor="ctr"/>
          <a:lstStyle/>
          <a:p>
            <a:pPr algn="ctr" indent="0" marL="0">
              <a:lnSpc>
                <a:spcPct val="110000"/>
              </a:lnSpc>
              <a:buNone/>
            </a:pPr>
            <a:r>
              <a:rPr lang="en-US" sz="1400" b="1" dirty="0">
                <a:solidFill>
                  <a:srgbClr val="1B2A3A"/>
                </a:solidFill>
                <a:latin typeface="Arial" pitchFamily="34" charset="0"/>
                <a:ea typeface="Arial" pitchFamily="34" charset="-122"/>
                <a:cs typeface="Arial" pitchFamily="34" charset="-120"/>
              </a:rPr>
              <a:t>2</a:t>
            </a:r>
            <a:endParaRPr lang="en-US" sz="1400" dirty="0"/>
          </a:p>
        </p:txBody>
      </p:sp>
      <p:sp>
        <p:nvSpPr>
          <p:cNvPr id="10" name="Text 8"/>
          <p:cNvSpPr txBox="1"/>
          <p:nvPr/>
        </p:nvSpPr>
        <p:spPr>
          <a:xfrm>
            <a:off x="2560320" y="1965960"/>
            <a:ext cx="1920240" cy="731520"/>
          </a:xfrm>
          <a:prstGeom prst="rect">
            <a:avLst/>
          </a:prstGeom>
          <a:noFill/>
          <a:ln/>
        </p:spPr>
        <p:txBody>
          <a:bodyPr wrap="square" lIns="0" tIns="0" rIns="0" bIns="0" rtlCol="0" anchor="t"/>
          <a:lstStyle/>
          <a:p>
            <a:pPr algn="l" indent="0" marL="0">
              <a:lnSpc>
                <a:spcPct val="125000"/>
              </a:lnSpc>
              <a:buNone/>
            </a:pPr>
            <a:r>
              <a:rPr lang="en-US" sz="1200" dirty="0">
                <a:solidFill>
                  <a:srgbClr val="C9D3DD"/>
                </a:solidFill>
                <a:latin typeface="Arial" pitchFamily="34" charset="0"/>
                <a:ea typeface="Arial" pitchFamily="34" charset="-122"/>
                <a:cs typeface="Arial" pitchFamily="34" charset="-120"/>
              </a:rPr>
              <a:t>Un programme et un devis sur mesure</a:t>
            </a:r>
            <a:endParaRPr lang="en-US" sz="1200" dirty="0"/>
          </a:p>
        </p:txBody>
      </p:sp>
      <p:sp>
        <p:nvSpPr>
          <p:cNvPr id="11" name="Shape 9"/>
          <p:cNvSpPr/>
          <p:nvPr/>
        </p:nvSpPr>
        <p:spPr>
          <a:xfrm>
            <a:off x="4800600" y="1371600"/>
            <a:ext cx="457200" cy="457200"/>
          </a:xfrm>
          <a:prstGeom prst="ellipse">
            <a:avLst/>
          </a:prstGeom>
          <a:solidFill>
            <a:srgbClr val="B8956A"/>
          </a:solidFill>
          <a:ln w="12700">
            <a:solidFill>
              <a:srgbClr val="B8956A"/>
            </a:solidFill>
            <a:prstDash val="solid"/>
          </a:ln>
        </p:spPr>
      </p:sp>
      <p:sp>
        <p:nvSpPr>
          <p:cNvPr id="12" name="Text 10"/>
          <p:cNvSpPr txBox="1"/>
          <p:nvPr/>
        </p:nvSpPr>
        <p:spPr>
          <a:xfrm>
            <a:off x="4800600" y="1371600"/>
            <a:ext cx="457200" cy="457200"/>
          </a:xfrm>
          <a:prstGeom prst="rect">
            <a:avLst/>
          </a:prstGeom>
          <a:noFill/>
          <a:ln/>
        </p:spPr>
        <p:txBody>
          <a:bodyPr wrap="square" lIns="0" tIns="0" rIns="0" bIns="0" rtlCol="0" anchor="ctr"/>
          <a:lstStyle/>
          <a:p>
            <a:pPr algn="ctr" indent="0" marL="0">
              <a:lnSpc>
                <a:spcPct val="110000"/>
              </a:lnSpc>
              <a:buNone/>
            </a:pPr>
            <a:r>
              <a:rPr lang="en-US" sz="1400" b="1" dirty="0">
                <a:solidFill>
                  <a:srgbClr val="1B2A3A"/>
                </a:solidFill>
                <a:latin typeface="Arial" pitchFamily="34" charset="0"/>
                <a:ea typeface="Arial" pitchFamily="34" charset="-122"/>
                <a:cs typeface="Arial" pitchFamily="34" charset="-120"/>
              </a:rPr>
              <a:t>3</a:t>
            </a:r>
            <a:endParaRPr lang="en-US" sz="1400" dirty="0"/>
          </a:p>
        </p:txBody>
      </p:sp>
      <p:sp>
        <p:nvSpPr>
          <p:cNvPr id="13" name="Text 11"/>
          <p:cNvSpPr txBox="1"/>
          <p:nvPr/>
        </p:nvSpPr>
        <p:spPr>
          <a:xfrm>
            <a:off x="4663440" y="1965960"/>
            <a:ext cx="1920240" cy="731520"/>
          </a:xfrm>
          <a:prstGeom prst="rect">
            <a:avLst/>
          </a:prstGeom>
          <a:noFill/>
          <a:ln/>
        </p:spPr>
        <p:txBody>
          <a:bodyPr wrap="square" lIns="0" tIns="0" rIns="0" bIns="0" rtlCol="0" anchor="t"/>
          <a:lstStyle/>
          <a:p>
            <a:pPr algn="l" indent="0" marL="0">
              <a:lnSpc>
                <a:spcPct val="125000"/>
              </a:lnSpc>
              <a:buNone/>
            </a:pPr>
            <a:r>
              <a:rPr lang="en-US" sz="1200" dirty="0">
                <a:solidFill>
                  <a:srgbClr val="C9D3DD"/>
                </a:solidFill>
                <a:latin typeface="Arial" pitchFamily="34" charset="0"/>
                <a:ea typeface="Arial" pitchFamily="34" charset="-122"/>
                <a:cs typeface="Arial" pitchFamily="34" charset="-120"/>
              </a:rPr>
              <a:t>Le montage du financement</a:t>
            </a:r>
            <a:endParaRPr lang="en-US" sz="1200" dirty="0"/>
          </a:p>
        </p:txBody>
      </p:sp>
      <p:sp>
        <p:nvSpPr>
          <p:cNvPr id="14" name="Shape 12"/>
          <p:cNvSpPr/>
          <p:nvPr/>
        </p:nvSpPr>
        <p:spPr>
          <a:xfrm>
            <a:off x="6903720" y="1371600"/>
            <a:ext cx="457200" cy="457200"/>
          </a:xfrm>
          <a:prstGeom prst="ellipse">
            <a:avLst/>
          </a:prstGeom>
          <a:solidFill>
            <a:srgbClr val="B8956A"/>
          </a:solidFill>
          <a:ln w="12700">
            <a:solidFill>
              <a:srgbClr val="B8956A"/>
            </a:solidFill>
            <a:prstDash val="solid"/>
          </a:ln>
        </p:spPr>
      </p:sp>
      <p:sp>
        <p:nvSpPr>
          <p:cNvPr id="15" name="Text 13"/>
          <p:cNvSpPr txBox="1"/>
          <p:nvPr/>
        </p:nvSpPr>
        <p:spPr>
          <a:xfrm>
            <a:off x="6903720" y="1371600"/>
            <a:ext cx="457200" cy="457200"/>
          </a:xfrm>
          <a:prstGeom prst="rect">
            <a:avLst/>
          </a:prstGeom>
          <a:noFill/>
          <a:ln/>
        </p:spPr>
        <p:txBody>
          <a:bodyPr wrap="square" lIns="0" tIns="0" rIns="0" bIns="0" rtlCol="0" anchor="ctr"/>
          <a:lstStyle/>
          <a:p>
            <a:pPr algn="ctr" indent="0" marL="0">
              <a:lnSpc>
                <a:spcPct val="110000"/>
              </a:lnSpc>
              <a:buNone/>
            </a:pPr>
            <a:r>
              <a:rPr lang="en-US" sz="1400" b="1" dirty="0">
                <a:solidFill>
                  <a:srgbClr val="1B2A3A"/>
                </a:solidFill>
                <a:latin typeface="Arial" pitchFamily="34" charset="0"/>
                <a:ea typeface="Arial" pitchFamily="34" charset="-122"/>
                <a:cs typeface="Arial" pitchFamily="34" charset="-120"/>
              </a:rPr>
              <a:t>4</a:t>
            </a:r>
            <a:endParaRPr lang="en-US" sz="1400" dirty="0"/>
          </a:p>
        </p:txBody>
      </p:sp>
      <p:sp>
        <p:nvSpPr>
          <p:cNvPr id="16" name="Text 14"/>
          <p:cNvSpPr txBox="1"/>
          <p:nvPr/>
        </p:nvSpPr>
        <p:spPr>
          <a:xfrm>
            <a:off x="6766560" y="1965960"/>
            <a:ext cx="1920240" cy="731520"/>
          </a:xfrm>
          <a:prstGeom prst="rect">
            <a:avLst/>
          </a:prstGeom>
          <a:noFill/>
          <a:ln/>
        </p:spPr>
        <p:txBody>
          <a:bodyPr wrap="square" lIns="0" tIns="0" rIns="0" bIns="0" rtlCol="0" anchor="t"/>
          <a:lstStyle/>
          <a:p>
            <a:pPr algn="l" indent="0" marL="0">
              <a:lnSpc>
                <a:spcPct val="125000"/>
              </a:lnSpc>
              <a:buNone/>
            </a:pPr>
            <a:r>
              <a:rPr lang="en-US" sz="1200" dirty="0">
                <a:solidFill>
                  <a:srgbClr val="C9D3DD"/>
                </a:solidFill>
                <a:latin typeface="Arial" pitchFamily="34" charset="0"/>
                <a:ea typeface="Arial" pitchFamily="34" charset="-122"/>
                <a:cs typeface="Arial" pitchFamily="34" charset="-120"/>
              </a:rPr>
              <a:t>La formation, puis un suivi à 3 mois</a:t>
            </a:r>
            <a:endParaRPr lang="en-US" sz="1200" dirty="0"/>
          </a:p>
        </p:txBody>
      </p:sp>
      <p:sp>
        <p:nvSpPr>
          <p:cNvPr id="17" name="Text 15"/>
          <p:cNvSpPr txBox="1"/>
          <p:nvPr/>
        </p:nvSpPr>
        <p:spPr>
          <a:xfrm>
            <a:off x="457200" y="3246120"/>
            <a:ext cx="8229600" cy="365760"/>
          </a:xfrm>
          <a:prstGeom prst="rect">
            <a:avLst/>
          </a:prstGeom>
          <a:noFill/>
          <a:ln/>
        </p:spPr>
        <p:txBody>
          <a:bodyPr wrap="square" lIns="0" tIns="0" rIns="0" bIns="0" rtlCol="0" anchor="t"/>
          <a:lstStyle/>
          <a:p>
            <a:pPr algn="l" indent="0" marL="0">
              <a:lnSpc>
                <a:spcPct val="110000"/>
              </a:lnSpc>
              <a:buNone/>
            </a:pPr>
            <a:r>
              <a:rPr lang="en-US" sz="1800" b="1" dirty="0">
                <a:solidFill>
                  <a:srgbClr val="F6F3EE"/>
                </a:solidFill>
                <a:latin typeface="Arial" pitchFamily="34" charset="0"/>
                <a:ea typeface="Arial" pitchFamily="34" charset="-122"/>
                <a:cs typeface="Arial" pitchFamily="34" charset="-120"/>
              </a:rPr>
              <a:t>Fadilla BETTAHRAT · JCSL Formations</a:t>
            </a:r>
            <a:endParaRPr lang="en-US" sz="1800" dirty="0"/>
          </a:p>
        </p:txBody>
      </p:sp>
      <p:sp>
        <p:nvSpPr>
          <p:cNvPr id="18" name="Text 16"/>
          <p:cNvSpPr txBox="1"/>
          <p:nvPr/>
        </p:nvSpPr>
        <p:spPr>
          <a:xfrm>
            <a:off x="457200" y="3639312"/>
            <a:ext cx="8229600" cy="274320"/>
          </a:xfrm>
          <a:prstGeom prst="rect">
            <a:avLst/>
          </a:prstGeom>
          <a:noFill/>
          <a:ln/>
        </p:spPr>
        <p:txBody>
          <a:bodyPr wrap="square" lIns="0" tIns="0" rIns="0" bIns="0" rtlCol="0" anchor="t"/>
          <a:lstStyle/>
          <a:p>
            <a:pPr algn="l" indent="0" marL="0">
              <a:lnSpc>
                <a:spcPct val="110000"/>
              </a:lnSpc>
              <a:buNone/>
            </a:pPr>
            <a:r>
              <a:rPr lang="en-US" sz="1300" dirty="0">
                <a:solidFill>
                  <a:srgbClr val="C9D3DD"/>
                </a:solidFill>
                <a:latin typeface="Arial" pitchFamily="34" charset="0"/>
                <a:ea typeface="Arial" pitchFamily="34" charset="-122"/>
                <a:cs typeface="Arial" pitchFamily="34" charset="-120"/>
              </a:rPr>
              <a:t>06 51 19 82 63 · jcsl.formation@gmail.com</a:t>
            </a:r>
            <a:endParaRPr lang="en-US" sz="1300" dirty="0"/>
          </a:p>
        </p:txBody>
      </p:sp>
      <p:sp>
        <p:nvSpPr>
          <p:cNvPr id="19" name="Text 17"/>
          <p:cNvSpPr txBox="1"/>
          <p:nvPr/>
        </p:nvSpPr>
        <p:spPr>
          <a:xfrm>
            <a:off x="457200" y="3977640"/>
            <a:ext cx="8229600" cy="274320"/>
          </a:xfrm>
          <a:prstGeom prst="rect">
            <a:avLst/>
          </a:prstGeom>
          <a:noFill/>
          <a:ln/>
        </p:spPr>
        <p:txBody>
          <a:bodyPr wrap="square" lIns="0" tIns="0" rIns="0" bIns="0" rtlCol="0" anchor="t"/>
          <a:lstStyle/>
          <a:p>
            <a:pPr algn="l" indent="0" marL="0">
              <a:lnSpc>
                <a:spcPct val="110000"/>
              </a:lnSpc>
              <a:buNone/>
            </a:pPr>
            <a:r>
              <a:rPr lang="en-US" sz="950" dirty="0">
                <a:solidFill>
                  <a:srgbClr val="9FB0C0"/>
                </a:solidFill>
                <a:latin typeface="Arial" pitchFamily="34" charset="0"/>
                <a:ea typeface="Arial" pitchFamily="34" charset="-122"/>
                <a:cs typeface="Arial" pitchFamily="34" charset="-120"/>
              </a:rPr>
              <a:t>Pôle Associatif Bastide, 3 place Tel Aviv, 31100 Toulouse · Organisme certifié Qualiopi · NDA 76311291531</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L'IA au service de votre projet — la formation en carte mentale</dc:title>
  <dc:subject>PptxGenJS Presentation</dc:subject>
  <dc:creator>JCSL Formations</dc:creator>
  <cp:lastModifiedBy>JCSL Formations</cp:lastModifiedBy>
  <cp:revision>1</cp:revision>
  <dcterms:created xsi:type="dcterms:W3CDTF">2026-09-30T18:58:53Z</dcterms:created>
  <dcterms:modified xsi:type="dcterms:W3CDTF">2026-09-30T18:58:53Z</dcterms:modified>
</cp:coreProperties>
</file>