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Présenter JCSL Formations en une phrase : organisme certifié Qualiopi, issu du monde associatif et sportif toulousain. Annoncer l'objectif : aider les clubs à mieux gérer leurs projets en s'appuyant sur l'IA.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Faire réagir la salle : qui se reconnaît dans ces situations ? Ces difficultés ne viennent pas d'un manque de motivation mais d'un manque de méthode et de temps.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Message clé : l'IA n'est pas un gadget, c'est un assistant qui rédige, structure et synthétise. La méthode de projet donne le cadre, l'IA fait gagner du temps.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Insister : la formation est pensée pour des non-spécialistes. Mixer bénévoles et salariés dans un même groupe renforce la coordination au sein du club.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Cinq compétences opérationnelles, évaluées pendant et à la fin de la formation. Le point 05 inclut la vérification des résultats de l'IA et la protection des données des adhérents.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Chaque journée alterne apports courts et ateliers pratiques. Les jours peuvent être espacés (par exemple 2 + 2 jours à deux semaines d'intervalle) pour tester entre les sessions.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Adapter les exemples au club rencontré : sport, taille, événements phares, financeurs habituels. Demander quel projet de la saison ils aimeraient travailler.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club repart avec des productions réelles : note de cadrage, planning, supports de communication et plan d'action de son projet.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Chiffres issus des évaluations de la session de juin 2026 (3 stagiaires). L'association cliente peut être citée nommément si elle donne son accord.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formation est construite avec la structure lors de l'échange de besoins : choix des modules, durée (de 14 h à 28 h), rythme et lieu. Le format court reprend l'essentiel du cadrage et de l'IA générative.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demande Afdas se fait avant le démarrage de la formation. Le FDVA 1 fonctionne par campagne annuelle : vérifier les dates avec le club. Les critères précis dépendent de chaque dispositif.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Conclure en proposant une date pour l'échange de besoins. Laisser la présentation au club après la réunion.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77000" y="571500"/>
            <a:ext cx="2286000" cy="4000500"/>
          </a:xfrm>
          <a:prstGeom prst="rect">
            <a:avLst/>
          </a:prstGeom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77000" y="2571750"/>
            <a:ext cx="2286000" cy="0"/>
          </a:xfrm>
          <a:prstGeom prst="line">
            <a:avLst/>
          </a:prstGeom>
          <a:noFill/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191375" y="2143125"/>
            <a:ext cx="857250" cy="857250"/>
          </a:xfrm>
          <a:prstGeom prst="ellipse">
            <a:avLst/>
          </a:prstGeom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048500" y="571500"/>
            <a:ext cx="1143000" cy="666750"/>
          </a:xfrm>
          <a:prstGeom prst="rect">
            <a:avLst/>
          </a:prstGeom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8500" y="3905250"/>
            <a:ext cx="1143000" cy="666750"/>
          </a:xfrm>
          <a:prstGeom prst="rect">
            <a:avLst/>
          </a:prstGeom>
          <a:ln w="19050">
            <a:solidFill>
              <a:srgbClr val="B8956A">
                <a:alpha val="45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09600" y="904875"/>
            <a:ext cx="54768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PROPOSITION AUX CLUBS SPORTIFS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09600" y="1190625"/>
            <a:ext cx="5476875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4130" b="1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L'IA AU SERVICE DU PROJET DE VOTRE CLUB</a:t>
            </a:r>
            <a:endParaRPr lang="en-US" sz="4130" dirty="0"/>
          </a:p>
        </p:txBody>
      </p:sp>
      <p:sp>
        <p:nvSpPr>
          <p:cNvPr id="9" name="Text 7"/>
          <p:cNvSpPr txBox="1"/>
          <p:nvPr/>
        </p:nvSpPr>
        <p:spPr>
          <a:xfrm>
            <a:off x="609600" y="3143250"/>
            <a:ext cx="500062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formation pour structurer vos projets, trouver des financements et gagner du temps, sans être expert du numérique.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09600" y="3952875"/>
            <a:ext cx="1905000" cy="304800"/>
          </a:xfrm>
          <a:prstGeom prst="roundRect">
            <a:avLst>
              <a:gd name="adj" fmla="val 51000"/>
            </a:avLst>
          </a:prstGeom>
          <a:ln w="19050">
            <a:solidFill>
              <a:srgbClr val="B8956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09600" y="3952875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Organisme certifié Qualiopi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609850" y="3952875"/>
            <a:ext cx="1905000" cy="304800"/>
          </a:xfrm>
          <a:prstGeom prst="roundRect">
            <a:avLst>
              <a:gd name="adj" fmla="val 51000"/>
            </a:avLst>
          </a:prstGeom>
          <a:ln w="19050">
            <a:solidFill>
              <a:srgbClr val="B8956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609850" y="3952875"/>
            <a:ext cx="190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Formation éprouvée en 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CONSTAT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GÉRER UN CLUB, C'EST GÉRER DES PROJETS EN CONTINU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857375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19150" y="2028825"/>
            <a:ext cx="3524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43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dirigeants débordés</a:t>
            </a:r>
            <a:endParaRPr lang="en-US" sz="1430" dirty="0"/>
          </a:p>
        </p:txBody>
      </p:sp>
      <p:sp>
        <p:nvSpPr>
          <p:cNvPr id="6" name="Text 4"/>
          <p:cNvSpPr txBox="1"/>
          <p:nvPr/>
        </p:nvSpPr>
        <p:spPr>
          <a:xfrm>
            <a:off x="819150" y="2362200"/>
            <a:ext cx="35242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Bénévoles et salariés cumulent les rôles, souvent sans méthode ni outils partagés.</a:t>
            </a:r>
            <a:endParaRPr lang="en-US" sz="1090" dirty="0"/>
          </a:p>
        </p:txBody>
      </p:sp>
      <p:sp>
        <p:nvSpPr>
          <p:cNvPr id="7" name="Shape 5"/>
          <p:cNvSpPr/>
          <p:nvPr/>
        </p:nvSpPr>
        <p:spPr>
          <a:xfrm>
            <a:off x="4648200" y="1857375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57750" y="2028825"/>
            <a:ext cx="3524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43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dossiers chronophages</a:t>
            </a:r>
            <a:endParaRPr lang="en-US" sz="1430" dirty="0"/>
          </a:p>
        </p:txBody>
      </p:sp>
      <p:sp>
        <p:nvSpPr>
          <p:cNvPr id="9" name="Text 7"/>
          <p:cNvSpPr txBox="1"/>
          <p:nvPr/>
        </p:nvSpPr>
        <p:spPr>
          <a:xfrm>
            <a:off x="4857750" y="2362200"/>
            <a:ext cx="35242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Demandes de subvention, bilans, rapports d'activité pour l'AG : tout s'écrit dans l'urgence.</a:t>
            </a:r>
            <a:endParaRPr lang="en-US" sz="1090" dirty="0"/>
          </a:p>
        </p:txBody>
      </p:sp>
      <p:sp>
        <p:nvSpPr>
          <p:cNvPr id="10" name="Shape 8"/>
          <p:cNvSpPr/>
          <p:nvPr/>
        </p:nvSpPr>
        <p:spPr>
          <a:xfrm>
            <a:off x="609600" y="3238500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19150" y="3409950"/>
            <a:ext cx="3524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43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projets mal cadrés</a:t>
            </a:r>
            <a:endParaRPr lang="en-US" sz="1430" dirty="0"/>
          </a:p>
        </p:txBody>
      </p:sp>
      <p:sp>
        <p:nvSpPr>
          <p:cNvPr id="12" name="Text 10"/>
          <p:cNvSpPr txBox="1"/>
          <p:nvPr/>
        </p:nvSpPr>
        <p:spPr>
          <a:xfrm>
            <a:off x="819150" y="3743325"/>
            <a:ext cx="35242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Tournois, stages, nouvelles sections : les objectifs, le budget et les rôles restent flous.</a:t>
            </a:r>
            <a:endParaRPr lang="en-US" sz="1090" dirty="0"/>
          </a:p>
        </p:txBody>
      </p:sp>
      <p:sp>
        <p:nvSpPr>
          <p:cNvPr id="13" name="Shape 11"/>
          <p:cNvSpPr/>
          <p:nvPr/>
        </p:nvSpPr>
        <p:spPr>
          <a:xfrm>
            <a:off x="4648200" y="3238500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857750" y="3409950"/>
            <a:ext cx="3524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43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communication irrégulière</a:t>
            </a:r>
            <a:endParaRPr lang="en-US" sz="1430" dirty="0"/>
          </a:p>
        </p:txBody>
      </p:sp>
      <p:sp>
        <p:nvSpPr>
          <p:cNvPr id="15" name="Text 13"/>
          <p:cNvSpPr txBox="1"/>
          <p:nvPr/>
        </p:nvSpPr>
        <p:spPr>
          <a:xfrm>
            <a:off x="4857750" y="3743325"/>
            <a:ext cx="35242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Réseaux sociaux, affiches, newsletters : faute de temps, le club manque de visibilité.</a:t>
            </a:r>
            <a:endParaRPr lang="en-US" sz="1090" dirty="0"/>
          </a:p>
        </p:txBody>
      </p:sp>
      <p:sp>
        <p:nvSpPr>
          <p:cNvPr id="16" name="Text 14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17" name="Text 15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8956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1190625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NOTRE RÉPONSE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1476375"/>
            <a:ext cx="7429500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MÉTHODE DE PROJET CLAIRE, ET L'IA POUR FAIRE GAGNER DU TEMPS À TOUTE L'ÉQUIPE</a:t>
            </a:r>
            <a:endParaRPr lang="en-US" sz="3300" dirty="0"/>
          </a:p>
        </p:txBody>
      </p:sp>
      <p:sp>
        <p:nvSpPr>
          <p:cNvPr id="4" name="Text 2"/>
          <p:cNvSpPr txBox="1"/>
          <p:nvPr/>
        </p:nvSpPr>
        <p:spPr>
          <a:xfrm>
            <a:off x="609600" y="3333750"/>
            <a:ext cx="61912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pratique concrète sur un vrai projet de votre club, avec des outils gratuits et accessibles à tous.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CE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7A5C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 QUI ?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TOUTE L'ÉQUIPE QUI FAIT VIVRE LE CLUB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619250"/>
            <a:ext cx="2538413" cy="1809750"/>
          </a:xfrm>
          <a:prstGeom prst="roundRect">
            <a:avLst>
              <a:gd name="adj" fmla="val 3032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0100" y="1809750"/>
            <a:ext cx="342900" cy="342900"/>
          </a:xfrm>
          <a:prstGeom prst="ellipse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0100" y="1809750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80" dirty="0"/>
          </a:p>
        </p:txBody>
      </p:sp>
      <p:sp>
        <p:nvSpPr>
          <p:cNvPr id="7" name="Text 5"/>
          <p:cNvSpPr txBox="1"/>
          <p:nvPr/>
        </p:nvSpPr>
        <p:spPr>
          <a:xfrm>
            <a:off x="800100" y="2286000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Dirigeants bénévoles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800100" y="2619375"/>
            <a:ext cx="21907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Président, trésorier, secrétaire, membres du bureau</a:t>
            </a:r>
            <a:endParaRPr lang="en-US" sz="1090" dirty="0"/>
          </a:p>
        </p:txBody>
      </p:sp>
      <p:sp>
        <p:nvSpPr>
          <p:cNvPr id="9" name="Shape 7"/>
          <p:cNvSpPr/>
          <p:nvPr/>
        </p:nvSpPr>
        <p:spPr>
          <a:xfrm>
            <a:off x="3300413" y="1619250"/>
            <a:ext cx="2538413" cy="1809750"/>
          </a:xfrm>
          <a:prstGeom prst="roundRect">
            <a:avLst>
              <a:gd name="adj" fmla="val 3032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90913" y="1809750"/>
            <a:ext cx="342900" cy="342900"/>
          </a:xfrm>
          <a:prstGeom prst="ellipse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490913" y="1809750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80" dirty="0"/>
          </a:p>
        </p:txBody>
      </p:sp>
      <p:sp>
        <p:nvSpPr>
          <p:cNvPr id="12" name="Text 10"/>
          <p:cNvSpPr txBox="1"/>
          <p:nvPr/>
        </p:nvSpPr>
        <p:spPr>
          <a:xfrm>
            <a:off x="3490913" y="2286000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Salariés du club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3490913" y="2619375"/>
            <a:ext cx="21907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 de développement, coordinateurs, éducateurs sportifs</a:t>
            </a:r>
            <a:endParaRPr lang="en-US" sz="1090" dirty="0"/>
          </a:p>
        </p:txBody>
      </p:sp>
      <p:sp>
        <p:nvSpPr>
          <p:cNvPr id="14" name="Shape 12"/>
          <p:cNvSpPr/>
          <p:nvPr/>
        </p:nvSpPr>
        <p:spPr>
          <a:xfrm>
            <a:off x="5991225" y="1619250"/>
            <a:ext cx="2538413" cy="1809750"/>
          </a:xfrm>
          <a:prstGeom prst="roundRect">
            <a:avLst>
              <a:gd name="adj" fmla="val 3032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1725" y="1809750"/>
            <a:ext cx="342900" cy="342900"/>
          </a:xfrm>
          <a:prstGeom prst="ellipse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181725" y="1809750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80" dirty="0"/>
          </a:p>
        </p:txBody>
      </p:sp>
      <p:sp>
        <p:nvSpPr>
          <p:cNvPr id="17" name="Text 15"/>
          <p:cNvSpPr txBox="1"/>
          <p:nvPr/>
        </p:nvSpPr>
        <p:spPr>
          <a:xfrm>
            <a:off x="6181725" y="2286000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Porteurs de projet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6181725" y="2619375"/>
            <a:ext cx="21907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Responsables de section, d'événement ou d'école de sport</a:t>
            </a:r>
            <a:endParaRPr lang="en-US" sz="1090" dirty="0"/>
          </a:p>
        </p:txBody>
      </p:sp>
      <p:sp>
        <p:nvSpPr>
          <p:cNvPr id="19" name="Text 17"/>
          <p:cNvSpPr txBox="1"/>
          <p:nvPr/>
        </p:nvSpPr>
        <p:spPr>
          <a:xfrm>
            <a:off x="609600" y="3714750"/>
            <a:ext cx="79248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90" b="1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Prérequis : </a:t>
            </a:r>
            <a:pPr indent="0" marL="0"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aucun prérequis technique. Savoir utiliser un ordinateur et naviguer sur internet suffit.</a:t>
            </a:r>
            <a:endParaRPr lang="en-US" sz="1090" dirty="0"/>
          </a:p>
        </p:txBody>
      </p:sp>
      <p:sp>
        <p:nvSpPr>
          <p:cNvPr id="20" name="Text 18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21" name="Text 19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OBJECTIFS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L'ISSUE DE LA FORMATION, VOUS SAUREZ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609600" y="1619250"/>
            <a:ext cx="476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50" dirty="0"/>
          </a:p>
        </p:txBody>
      </p:sp>
      <p:sp>
        <p:nvSpPr>
          <p:cNvPr id="5" name="Text 3"/>
          <p:cNvSpPr txBox="1"/>
          <p:nvPr/>
        </p:nvSpPr>
        <p:spPr>
          <a:xfrm>
            <a:off x="1190625" y="1619250"/>
            <a:ext cx="7334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Cadrer un projet du club : note de cadrage, objectifs SMART, diagnostic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09600" y="2152650"/>
            <a:ext cx="476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50" dirty="0"/>
          </a:p>
        </p:txBody>
      </p:sp>
      <p:sp>
        <p:nvSpPr>
          <p:cNvPr id="7" name="Text 5"/>
          <p:cNvSpPr txBox="1"/>
          <p:nvPr/>
        </p:nvSpPr>
        <p:spPr>
          <a:xfrm>
            <a:off x="1190625" y="2152650"/>
            <a:ext cx="7334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Planifier et répartir les rôles avec des outils simples (Trello, Notion)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09600" y="2686050"/>
            <a:ext cx="476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90625" y="2686050"/>
            <a:ext cx="7334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Utiliser l'IA (ChatGPT, Claude) pour rédiger, structurer et synthétiser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9600" y="3219450"/>
            <a:ext cx="476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50" dirty="0"/>
          </a:p>
        </p:txBody>
      </p:sp>
      <p:sp>
        <p:nvSpPr>
          <p:cNvPr id="11" name="Text 9"/>
          <p:cNvSpPr txBox="1"/>
          <p:nvPr/>
        </p:nvSpPr>
        <p:spPr>
          <a:xfrm>
            <a:off x="1190625" y="3219450"/>
            <a:ext cx="7334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Créer des supports de communication professionnels avec l'IA et Canva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09600" y="3752850"/>
            <a:ext cx="476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650" dirty="0"/>
          </a:p>
        </p:txBody>
      </p:sp>
      <p:sp>
        <p:nvSpPr>
          <p:cNvPr id="13" name="Text 11"/>
          <p:cNvSpPr txBox="1"/>
          <p:nvPr/>
        </p:nvSpPr>
        <p:spPr>
          <a:xfrm>
            <a:off x="1190625" y="3752850"/>
            <a:ext cx="73342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Bâtir un plan d'action avec indicateurs et utiliser l'IA de façon responsable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15" name="Text 13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CE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7A5C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TYPE · JUSQU’À 4 JOURS · 28 HEURES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 CADRAGE AU PLAN D'ACTION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619250"/>
            <a:ext cx="1895475" cy="2286000"/>
          </a:xfrm>
          <a:prstGeom prst="roundRect">
            <a:avLst>
              <a:gd name="adj" fmla="val 289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9600" y="1619250"/>
            <a:ext cx="1895475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2000" y="1809750"/>
            <a:ext cx="1590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 1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762000" y="2047875"/>
            <a:ext cx="15906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Structurer le projet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62000" y="2571750"/>
            <a:ext cx="15906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 de cadrage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Objectifs SMART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Diagnostic SWOT enrichi par l'IA</a:t>
            </a:r>
            <a:endParaRPr lang="en-US" sz="980" dirty="0"/>
          </a:p>
        </p:txBody>
      </p:sp>
      <p:sp>
        <p:nvSpPr>
          <p:cNvPr id="9" name="Shape 7"/>
          <p:cNvSpPr/>
          <p:nvPr/>
        </p:nvSpPr>
        <p:spPr>
          <a:xfrm>
            <a:off x="2619375" y="1619250"/>
            <a:ext cx="1895475" cy="2286000"/>
          </a:xfrm>
          <a:prstGeom prst="roundRect">
            <a:avLst>
              <a:gd name="adj" fmla="val 289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19375" y="1619250"/>
            <a:ext cx="1895475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771775" y="1809750"/>
            <a:ext cx="1590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 2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2771775" y="2047875"/>
            <a:ext cx="15906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Planifier et organiser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771775" y="2571750"/>
            <a:ext cx="15906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Découpage en tâches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 fait quoi (RACI)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dans Trello ou Notion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4629150" y="1619250"/>
            <a:ext cx="1895475" cy="2286000"/>
          </a:xfrm>
          <a:prstGeom prst="roundRect">
            <a:avLst>
              <a:gd name="adj" fmla="val 289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29150" y="1619250"/>
            <a:ext cx="1895475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81550" y="1809750"/>
            <a:ext cx="1590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 3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781550" y="2047875"/>
            <a:ext cx="15906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Produire avec l'IA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781550" y="2571750"/>
            <a:ext cx="15906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5 règles du prompt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Rédaction assistée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Visuels avec Canva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6638925" y="1619250"/>
            <a:ext cx="1895475" cy="2286000"/>
          </a:xfrm>
          <a:prstGeom prst="roundRect">
            <a:avLst>
              <a:gd name="adj" fmla="val 289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638925" y="1619250"/>
            <a:ext cx="1895475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791325" y="1809750"/>
            <a:ext cx="1590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 4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791325" y="2047875"/>
            <a:ext cx="15906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Passer à l'action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791325" y="2571750"/>
            <a:ext cx="15906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d'action en 5 actions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Indicateurs de suivi</a:t>
            </a:r>
            <a:endParaRPr lang="en-US" sz="98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98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Présentation devant le groupe</a:t>
            </a:r>
            <a:endParaRPr lang="en-US" sz="980" dirty="0"/>
          </a:p>
        </p:txBody>
      </p:sp>
      <p:sp>
        <p:nvSpPr>
          <p:cNvPr id="24" name="Text 22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25" name="Text 23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CONCRÈTEMENT, DANS VOTRE CLUB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USAGES DIRECTEMENT UTILES</a:t>
            </a:r>
            <a:endParaRPr lang="en-US" sz="2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9600" y="1619250"/>
          <a:ext cx="7924800" cy="914400"/>
        </p:xfrm>
        <a:graphic>
          <a:graphicData uri="http://schemas.openxmlformats.org/drawingml/2006/table">
            <a:tbl>
              <a:tblPr/>
              <a:tblGrid>
                <a:gridCol w="2695575"/>
                <a:gridCol w="5229225"/>
              </a:tblGrid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6F3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Votre besoin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6F3E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 que vous apprenez à faire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3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Organiser un tournoi ou un stage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Cadrer l'événement, planifier les tâches, répartir les rôles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Obtenir une subvention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6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Structurer l'argumentaire et rédiger plus vite avec l'IA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6DB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Préparer l'assemblée générale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Produire le rapport d'activité et le bilan de saison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Recruter des licenciés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6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Créer posts, affiches et newsletters avec l'IA et Canva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6DB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Coordonner l'équipe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2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Suivre le planning et les actions dans un outil partagé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54864" marB="54864" anchor="ctr">
                    <a:lnL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1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9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6" name="Text 3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CE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7A5C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NOTRE MÉTHODE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APPREND EN TRAVAILLANT SUR VOTRE PROJET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619250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1050" y="1809750"/>
            <a:ext cx="304800" cy="304800"/>
          </a:xfrm>
          <a:prstGeom prst="ellipse">
            <a:avLst/>
          </a:prstGeom>
          <a:solidFill>
            <a:srgbClr val="B8956A"/>
          </a:solidFill>
          <a:ln w="12700">
            <a:solidFill>
              <a:srgbClr val="B8956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219200" y="1809750"/>
            <a:ext cx="30956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70 % de pratique</a:t>
            </a:r>
            <a:endParaRPr lang="en-US" sz="1280" dirty="0"/>
          </a:p>
        </p:txBody>
      </p:sp>
      <p:sp>
        <p:nvSpPr>
          <p:cNvPr id="7" name="Text 5"/>
          <p:cNvSpPr txBox="1"/>
          <p:nvPr/>
        </p:nvSpPr>
        <p:spPr>
          <a:xfrm>
            <a:off x="1219200" y="2171700"/>
            <a:ext cx="30956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ateliers, des apports courts et des démonstrations en direct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648200" y="1619250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19650" y="1809750"/>
            <a:ext cx="304800" cy="304800"/>
          </a:xfrm>
          <a:prstGeom prst="ellipse">
            <a:avLst/>
          </a:prstGeom>
          <a:solidFill>
            <a:srgbClr val="B8956A"/>
          </a:solidFill>
          <a:ln w="12700">
            <a:solidFill>
              <a:srgbClr val="B8956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257800" y="1809750"/>
            <a:ext cx="30956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projet fil rouge</a:t>
            </a:r>
            <a:endParaRPr lang="en-US" sz="1280" dirty="0"/>
          </a:p>
        </p:txBody>
      </p:sp>
      <p:sp>
        <p:nvSpPr>
          <p:cNvPr id="11" name="Text 9"/>
          <p:cNvSpPr txBox="1"/>
          <p:nvPr/>
        </p:nvSpPr>
        <p:spPr>
          <a:xfrm>
            <a:off x="5257800" y="2171700"/>
            <a:ext cx="30956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vrai projet du club, choisi ensemble dès le premier jour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09600" y="3000375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1050" y="3190875"/>
            <a:ext cx="304800" cy="304800"/>
          </a:xfrm>
          <a:prstGeom prst="ellipse">
            <a:avLst/>
          </a:prstGeom>
          <a:solidFill>
            <a:srgbClr val="B8956A"/>
          </a:solidFill>
          <a:ln w="12700">
            <a:solidFill>
              <a:srgbClr val="B8956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19200" y="3190875"/>
            <a:ext cx="30956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outils gratuits</a:t>
            </a:r>
            <a:endParaRPr lang="en-US" sz="1280" dirty="0"/>
          </a:p>
        </p:txBody>
      </p:sp>
      <p:sp>
        <p:nvSpPr>
          <p:cNvPr id="15" name="Text 13"/>
          <p:cNvSpPr txBox="1"/>
          <p:nvPr/>
        </p:nvSpPr>
        <p:spPr>
          <a:xfrm>
            <a:off x="1219200" y="3552825"/>
            <a:ext cx="30956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ChatGPT, Claude, Canva, Trello ou Notion : aucune licence à acheter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648200" y="3000375"/>
            <a:ext cx="3886200" cy="1238250"/>
          </a:xfrm>
          <a:prstGeom prst="roundRect">
            <a:avLst>
              <a:gd name="adj" fmla="val 443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19650" y="3190875"/>
            <a:ext cx="304800" cy="304800"/>
          </a:xfrm>
          <a:prstGeom prst="ellipse">
            <a:avLst/>
          </a:prstGeom>
          <a:solidFill>
            <a:srgbClr val="B8956A"/>
          </a:solidFill>
          <a:ln w="12700">
            <a:solidFill>
              <a:srgbClr val="B8956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57800" y="3190875"/>
            <a:ext cx="30956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ressources à garder</a:t>
            </a:r>
            <a:endParaRPr lang="en-US" sz="1280" dirty="0"/>
          </a:p>
        </p:txBody>
      </p:sp>
      <p:sp>
        <p:nvSpPr>
          <p:cNvPr id="19" name="Text 17"/>
          <p:cNvSpPr txBox="1"/>
          <p:nvPr/>
        </p:nvSpPr>
        <p:spPr>
          <a:xfrm>
            <a:off x="5257800" y="3552825"/>
            <a:ext cx="30956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Modèles, bibliothèque de prompts et charte d'usage de l'IA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21" name="Text 19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FORMATION DÉJÀ ÉPROUVÉE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DE JUIN 2026 AUPRÈS D'UNE ASSOCIATION TOULOUSAINE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2143125"/>
            <a:ext cx="1866900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09600" y="2286000"/>
            <a:ext cx="18669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13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h</a:t>
            </a:r>
            <a:endParaRPr lang="en-US" sz="4130" dirty="0"/>
          </a:p>
        </p:txBody>
      </p:sp>
      <p:sp>
        <p:nvSpPr>
          <p:cNvPr id="6" name="Text 4"/>
          <p:cNvSpPr txBox="1"/>
          <p:nvPr/>
        </p:nvSpPr>
        <p:spPr>
          <a:xfrm>
            <a:off x="609600" y="3048000"/>
            <a:ext cx="18097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formation en 4 jours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628900" y="2143125"/>
            <a:ext cx="1866900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628900" y="2286000"/>
            <a:ext cx="18669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13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100 %</a:t>
            </a:r>
            <a:endParaRPr lang="en-US" sz="4130" dirty="0"/>
          </a:p>
        </p:txBody>
      </p:sp>
      <p:sp>
        <p:nvSpPr>
          <p:cNvPr id="9" name="Text 7"/>
          <p:cNvSpPr txBox="1"/>
          <p:nvPr/>
        </p:nvSpPr>
        <p:spPr>
          <a:xfrm>
            <a:off x="2628900" y="3048000"/>
            <a:ext cx="18097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d'assiduité des stagiaires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48200" y="2143125"/>
            <a:ext cx="1866900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48200" y="2286000"/>
            <a:ext cx="18669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13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96 %</a:t>
            </a:r>
            <a:endParaRPr lang="en-US" sz="4130" dirty="0"/>
          </a:p>
        </p:txBody>
      </p:sp>
      <p:sp>
        <p:nvSpPr>
          <p:cNvPr id="12" name="Text 10"/>
          <p:cNvSpPr txBox="1"/>
          <p:nvPr/>
        </p:nvSpPr>
        <p:spPr>
          <a:xfrm>
            <a:off x="4648200" y="3048000"/>
            <a:ext cx="18097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réussite moyenne au quiz des acquis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667500" y="2143125"/>
            <a:ext cx="1866900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667500" y="2286000"/>
            <a:ext cx="18669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13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97 %</a:t>
            </a:r>
            <a:endParaRPr lang="en-US" sz="4130" dirty="0"/>
          </a:p>
        </p:txBody>
      </p:sp>
      <p:sp>
        <p:nvSpPr>
          <p:cNvPr id="15" name="Text 13"/>
          <p:cNvSpPr txBox="1"/>
          <p:nvPr/>
        </p:nvSpPr>
        <p:spPr>
          <a:xfrm>
            <a:off x="6667500" y="3048000"/>
            <a:ext cx="18097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satisfaction moyenne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9FB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17" name="Text 15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9FB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 MESURE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VOS BESOINS, VOTRE TEMPS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619250"/>
            <a:ext cx="2538413" cy="1857375"/>
          </a:xfrm>
          <a:prstGeom prst="roundRect">
            <a:avLst>
              <a:gd name="adj" fmla="val 295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9600" y="1619250"/>
            <a:ext cx="2538413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0100" y="1833563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5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CONTENU</a:t>
            </a:r>
            <a:endParaRPr lang="en-US" sz="1580" dirty="0"/>
          </a:p>
        </p:txBody>
      </p:sp>
      <p:sp>
        <p:nvSpPr>
          <p:cNvPr id="7" name="Text 5"/>
          <p:cNvSpPr txBox="1"/>
          <p:nvPr/>
        </p:nvSpPr>
        <p:spPr>
          <a:xfrm>
            <a:off x="800100" y="2190750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Vos priorités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800100" y="2500313"/>
            <a:ext cx="219075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Construit à partir de vos besoins : subventions, événements, communication, organisation.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00413" y="1619250"/>
            <a:ext cx="2538413" cy="1857375"/>
          </a:xfrm>
          <a:prstGeom prst="roundRect">
            <a:avLst>
              <a:gd name="adj" fmla="val 295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00413" y="1619250"/>
            <a:ext cx="2538413" cy="47625"/>
          </a:xfrm>
          <a:prstGeom prst="rect">
            <a:avLst/>
          </a:prstGeom>
          <a:solidFill>
            <a:srgbClr val="B8956A"/>
          </a:solidFill>
          <a:ln w="12700">
            <a:solidFill>
              <a:srgbClr val="B8956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490913" y="1833563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5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RYTHME</a:t>
            </a:r>
            <a:endParaRPr lang="en-US" sz="1580" dirty="0"/>
          </a:p>
        </p:txBody>
      </p:sp>
      <p:sp>
        <p:nvSpPr>
          <p:cNvPr id="12" name="Text 10"/>
          <p:cNvSpPr txBox="1"/>
          <p:nvPr/>
        </p:nvSpPr>
        <p:spPr>
          <a:xfrm>
            <a:off x="3490913" y="2190750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2 à 4 jours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3490913" y="2500313"/>
            <a:ext cx="219075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Journées, demi-journées, soirées ou samedis, selon votre disponibilité.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991225" y="1619250"/>
            <a:ext cx="2538413" cy="1857375"/>
          </a:xfrm>
          <a:prstGeom prst="roundRect">
            <a:avLst>
              <a:gd name="adj" fmla="val 2954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91225" y="1619250"/>
            <a:ext cx="2538413" cy="47625"/>
          </a:xfrm>
          <a:prstGeom prst="rect">
            <a:avLst/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181725" y="1833563"/>
            <a:ext cx="2190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58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LIEU</a:t>
            </a:r>
            <a:endParaRPr lang="en-US" sz="1580" dirty="0"/>
          </a:p>
        </p:txBody>
      </p:sp>
      <p:sp>
        <p:nvSpPr>
          <p:cNvPr id="17" name="Text 15"/>
          <p:cNvSpPr txBox="1"/>
          <p:nvPr/>
        </p:nvSpPr>
        <p:spPr>
          <a:xfrm>
            <a:off x="6181725" y="2190750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Chez vous ou à plusieurs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6181725" y="2500313"/>
            <a:ext cx="219075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Dans vos locaux, ou avec d'autres structures pour partager l'expérience.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609600" y="3762375"/>
            <a:ext cx="79248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90" b="1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Tarif : </a:t>
            </a:r>
            <a:pPr indent="0" marL="0">
              <a:buNone/>
            </a:pPr>
            <a:r>
              <a:rPr lang="en-US" sz="109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 devis, avec un financement possible jusqu’à 100 % (OPCO, FDVA).</a:t>
            </a:r>
            <a:endParaRPr lang="en-US" sz="1090" dirty="0"/>
          </a:p>
        </p:txBody>
      </p:sp>
      <p:sp>
        <p:nvSpPr>
          <p:cNvPr id="20" name="Text 18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21" name="Text 19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CE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7A5C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FINANCEMENT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FORMATION QUI PEUT ÊTRE FINANCÉE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571625"/>
            <a:ext cx="3886200" cy="1666875"/>
          </a:xfrm>
          <a:prstGeom prst="roundRect">
            <a:avLst>
              <a:gd name="adj" fmla="val 329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19150" y="1762125"/>
            <a:ext cx="3429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 LES SALARIÉS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819150" y="2000250"/>
            <a:ext cx="342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OPCO Afdas</a:t>
            </a:r>
            <a:endParaRPr lang="en-US" sz="1650" dirty="0"/>
          </a:p>
        </p:txBody>
      </p:sp>
      <p:sp>
        <p:nvSpPr>
          <p:cNvPr id="7" name="Text 5"/>
          <p:cNvSpPr txBox="1"/>
          <p:nvPr/>
        </p:nvSpPr>
        <p:spPr>
          <a:xfrm>
            <a:off x="819150" y="2405063"/>
            <a:ext cx="34290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L'opérateur de compétences de la branche sport peut prendre en charge la formation des salariés du club.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648200" y="1571625"/>
            <a:ext cx="3886200" cy="1666875"/>
          </a:xfrm>
          <a:prstGeom prst="roundRect">
            <a:avLst>
              <a:gd name="adj" fmla="val 3291"/>
            </a:avLst>
          </a:prstGeom>
          <a:solidFill>
            <a:srgbClr val="FFFDF9"/>
          </a:solidFill>
          <a:ln w="12700">
            <a:solidFill>
              <a:srgbClr val="FFFDF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57750" y="1762125"/>
            <a:ext cx="3429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200" kern="0" dirty="0">
                <a:solidFill>
                  <a:srgbClr val="8A6A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 LES BÉNÉVOLES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857750" y="2000250"/>
            <a:ext cx="342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1B2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FDVA 1</a:t>
            </a:r>
            <a:endParaRPr lang="en-US" sz="1650" dirty="0"/>
          </a:p>
        </p:txBody>
      </p:sp>
      <p:sp>
        <p:nvSpPr>
          <p:cNvPr id="11" name="Text 9"/>
          <p:cNvSpPr txBox="1"/>
          <p:nvPr/>
        </p:nvSpPr>
        <p:spPr>
          <a:xfrm>
            <a:off x="4857750" y="2405063"/>
            <a:ext cx="34290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E4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fonds pour le développement de la vie associative soutient la formation des bénévoles, sur appel annuel.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09600" y="3429000"/>
            <a:ext cx="7924800" cy="714375"/>
          </a:xfrm>
          <a:prstGeom prst="roundRect">
            <a:avLst>
              <a:gd name="adj" fmla="val 7680"/>
            </a:avLst>
          </a:prstGeom>
          <a:solidFill>
            <a:srgbClr val="1B2A3A"/>
          </a:solidFill>
          <a:ln w="12700">
            <a:solidFill>
              <a:srgbClr val="1B2A3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57250" y="3429000"/>
            <a:ext cx="74295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est certifié Qualiopi et fournit le programme, le devis et la convention nécessaires à vos demandes.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609600" y="4667250"/>
            <a:ext cx="5715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JCSL Formations · Organisme certifié Qualiopi</a:t>
            </a:r>
            <a:endParaRPr lang="en-US" sz="830" dirty="0"/>
          </a:p>
        </p:txBody>
      </p:sp>
      <p:sp>
        <p:nvSpPr>
          <p:cNvPr id="15" name="Text 13"/>
          <p:cNvSpPr txBox="1"/>
          <p:nvPr/>
        </p:nvSpPr>
        <p:spPr>
          <a:xfrm>
            <a:off x="7581900" y="4667250"/>
            <a:ext cx="952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830" dirty="0">
                <a:solidFill>
                  <a:srgbClr val="5A65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609600"/>
            <a:ext cx="7924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b="1" spc="300" kern="0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 MAINTENANT ?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857250"/>
            <a:ext cx="79248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QUATRE ÉTAPES POUR LANCER VOTRE FORMATION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09600" y="1619250"/>
            <a:ext cx="1895475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09600" y="1724025"/>
            <a:ext cx="4762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50" dirty="0"/>
          </a:p>
        </p:txBody>
      </p:sp>
      <p:sp>
        <p:nvSpPr>
          <p:cNvPr id="6" name="Text 4"/>
          <p:cNvSpPr txBox="1"/>
          <p:nvPr/>
        </p:nvSpPr>
        <p:spPr>
          <a:xfrm>
            <a:off x="609600" y="2057400"/>
            <a:ext cx="18097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échange de 30 minutes sur vos besoins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619375" y="1619250"/>
            <a:ext cx="1895475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619375" y="1724025"/>
            <a:ext cx="4762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2619375" y="2057400"/>
            <a:ext cx="18097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programme et un devis adaptés à votre club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29150" y="1619250"/>
            <a:ext cx="1895475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29150" y="1724025"/>
            <a:ext cx="4762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50" dirty="0"/>
          </a:p>
        </p:txBody>
      </p:sp>
      <p:sp>
        <p:nvSpPr>
          <p:cNvPr id="12" name="Text 10"/>
          <p:cNvSpPr txBox="1"/>
          <p:nvPr/>
        </p:nvSpPr>
        <p:spPr>
          <a:xfrm>
            <a:off x="4629150" y="2057400"/>
            <a:ext cx="18097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montage du financement et un test de positionnement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638925" y="1619250"/>
            <a:ext cx="1895475" cy="0"/>
          </a:xfrm>
          <a:prstGeom prst="line">
            <a:avLst/>
          </a:prstGeom>
          <a:noFill/>
          <a:ln w="25400">
            <a:solidFill>
              <a:srgbClr val="B8956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638925" y="1724025"/>
            <a:ext cx="4762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B895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638925" y="2057400"/>
            <a:ext cx="18097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formation, puis un suivi à 3 mois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609600" y="3524250"/>
            <a:ext cx="7924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F6F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Fadilla BETTAHRAT · JCSL Formations</a:t>
            </a:r>
            <a:endParaRPr lang="en-US" sz="1650" dirty="0"/>
          </a:p>
        </p:txBody>
      </p:sp>
      <p:sp>
        <p:nvSpPr>
          <p:cNvPr id="17" name="Text 15"/>
          <p:cNvSpPr txBox="1"/>
          <p:nvPr/>
        </p:nvSpPr>
        <p:spPr>
          <a:xfrm>
            <a:off x="609600" y="3857625"/>
            <a:ext cx="79248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30" dirty="0">
                <a:solidFill>
                  <a:srgbClr val="C9D3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51 19 82 63 · jcsl.formation@gmail.com</a:t>
            </a:r>
            <a:endParaRPr lang="en-US" sz="1130" dirty="0"/>
          </a:p>
        </p:txBody>
      </p:sp>
      <p:sp>
        <p:nvSpPr>
          <p:cNvPr id="18" name="Text 16"/>
          <p:cNvSpPr txBox="1"/>
          <p:nvPr/>
        </p:nvSpPr>
        <p:spPr>
          <a:xfrm>
            <a:off x="609600" y="4143375"/>
            <a:ext cx="792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9FB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Pôle Associatif Bastide, 3 place Tel Aviv, 31100 Toulouse · Organisme certifié Qualiopi · NDA 76311291531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L'IA au service du projet de votre club</dc:title>
  <dc:subject>PptxGenJS Presentation</dc:subject>
  <dc:creator>JCSL Formations</dc:creator>
  <cp:lastModifiedBy>JCSL Formations</cp:lastModifiedBy>
  <cp:revision>1</cp:revision>
  <dcterms:created xsi:type="dcterms:W3CDTF">2026-09-30T18:52:30Z</dcterms:created>
  <dcterms:modified xsi:type="dcterms:W3CDTF">2026-09-30T18:52:30Z</dcterms:modified>
</cp:coreProperties>
</file>